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77" r:id="rId5"/>
    <p:sldMasterId id="2147483662" r:id="rId6"/>
    <p:sldMasterId id="2147483681" r:id="rId7"/>
  </p:sldMasterIdLst>
  <p:notesMasterIdLst>
    <p:notesMasterId r:id="rId14"/>
  </p:notesMasterIdLst>
  <p:sldIdLst>
    <p:sldId id="265" r:id="rId8"/>
    <p:sldId id="266" r:id="rId9"/>
    <p:sldId id="262" r:id="rId10"/>
    <p:sldId id="263" r:id="rId11"/>
    <p:sldId id="264" r:id="rId12"/>
    <p:sldId id="267" r:id="rId1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C22"/>
    <a:srgbClr val="C8C271"/>
    <a:srgbClr val="E6E6E6"/>
    <a:srgbClr val="D9782D"/>
    <a:srgbClr val="004C24"/>
    <a:srgbClr val="6A6A6C"/>
    <a:srgbClr val="535355"/>
    <a:srgbClr val="807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F9AEA-12CC-43C1-BD9C-CA1AAB704135}" v="2599" dt="2022-02-28T17:27:24.459"/>
    <p1510:client id="{BD08A295-D7F9-4CC1-80E4-4BB57E1AB81B}" v="113" dt="2022-02-28T22:47:14.924"/>
    <p1510:client id="{DCAAAE21-D2C7-4C96-8793-CC09191407A6}" v="1019" dt="2022-02-28T18:00:45.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6" autoAdjust="0"/>
    <p:restoredTop sz="87042"/>
  </p:normalViewPr>
  <p:slideViewPr>
    <p:cSldViewPr snapToGrid="0">
      <p:cViewPr varScale="1">
        <p:scale>
          <a:sx n="24" d="100"/>
          <a:sy n="24" d="100"/>
        </p:scale>
        <p:origin x="17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E7418-B8D1-4345-A91E-F6F8C1A44319}" type="datetimeFigureOut">
              <a:rPr lang="en-US" smtClean="0"/>
              <a:t>3/26/2024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C64F3-24B0-4941-8513-9A01362D04F1}" type="slidenum">
              <a:rPr lang="en-US" smtClean="0"/>
              <a:t>‹#›</a:t>
            </a:fld>
            <a:endParaRPr lang="en-US"/>
          </a:p>
        </p:txBody>
      </p:sp>
    </p:spTree>
    <p:extLst>
      <p:ext uri="{BB962C8B-B14F-4D97-AF65-F5344CB8AC3E}">
        <p14:creationId xmlns:p14="http://schemas.microsoft.com/office/powerpoint/2010/main" val="353436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76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2D9FB74-2464-E542-BAE7-FDA3C646AA39}"/>
              </a:ext>
            </a:extLst>
          </p:cNvPr>
          <p:cNvSpPr/>
          <p:nvPr userDrawn="1"/>
        </p:nvSpPr>
        <p:spPr>
          <a:xfrm>
            <a:off x="0" y="1901355"/>
            <a:ext cx="43891199" cy="830997"/>
          </a:xfrm>
          <a:prstGeom prst="rect">
            <a:avLst/>
          </a:prstGeom>
        </p:spPr>
        <p:txBody>
          <a:bodyPr wrap="square">
            <a:spAutoFit/>
          </a:bodyPr>
          <a:lstStyle/>
          <a:p>
            <a:pPr algn="ctr"/>
            <a:r>
              <a:rPr lang="en-US" sz="4800" b="1" i="1" dirty="0">
                <a:latin typeface="Arial Narrow" panose="020B0604020202020204" pitchFamily="34" charset="0"/>
                <a:cs typeface="Arial Narrow" panose="020B0604020202020204" pitchFamily="34" charset="0"/>
              </a:rPr>
              <a:t>Presenter First Last, </a:t>
            </a:r>
            <a:r>
              <a:rPr lang="en-US" sz="4800" b="0" i="1" dirty="0">
                <a:latin typeface="Arial Narrow" panose="020B0604020202020204" pitchFamily="34" charset="0"/>
                <a:cs typeface="Arial Narrow" panose="020B0604020202020204" pitchFamily="34" charset="0"/>
              </a:rPr>
              <a:t>Author 2, Author 3,… Professor First Last [48pt, Arial Narrow Italic] </a:t>
            </a:r>
          </a:p>
        </p:txBody>
      </p:sp>
      <p:sp>
        <p:nvSpPr>
          <p:cNvPr id="15" name="TextBox 14">
            <a:extLst>
              <a:ext uri="{FF2B5EF4-FFF2-40B4-BE49-F238E27FC236}">
                <a16:creationId xmlns:a16="http://schemas.microsoft.com/office/drawing/2014/main" id="{DFF5658C-FF71-6C4E-BFAD-B917B1EC7971}"/>
              </a:ext>
            </a:extLst>
          </p:cNvPr>
          <p:cNvSpPr txBox="1"/>
          <p:nvPr userDrawn="1"/>
        </p:nvSpPr>
        <p:spPr>
          <a:xfrm>
            <a:off x="1" y="125697"/>
            <a:ext cx="43891198" cy="1631216"/>
          </a:xfrm>
          <a:prstGeom prst="rect">
            <a:avLst/>
          </a:prstGeom>
          <a:noFill/>
        </p:spPr>
        <p:txBody>
          <a:bodyPr wrap="square" rtlCol="0">
            <a:spAutoFit/>
          </a:bodyPr>
          <a:lstStyle/>
          <a:p>
            <a:pPr algn="ctr"/>
            <a:r>
              <a:rPr lang="en-US" sz="10000" b="1" i="0" dirty="0">
                <a:latin typeface="Arial Narrow" panose="020B0604020202020204" pitchFamily="34" charset="0"/>
                <a:cs typeface="Arial Narrow" panose="020B0604020202020204" pitchFamily="34" charset="0"/>
              </a:rPr>
              <a:t>Eye-Catching, Informative Title [100pt, Arial Narrow Bold]</a:t>
            </a:r>
          </a:p>
        </p:txBody>
      </p:sp>
      <p:sp>
        <p:nvSpPr>
          <p:cNvPr id="16" name="TextBox 15">
            <a:extLst>
              <a:ext uri="{FF2B5EF4-FFF2-40B4-BE49-F238E27FC236}">
                <a16:creationId xmlns:a16="http://schemas.microsoft.com/office/drawing/2014/main" id="{43E49FAF-A2DB-BA41-B09F-BE5ECEB1AB48}"/>
              </a:ext>
            </a:extLst>
          </p:cNvPr>
          <p:cNvSpPr txBox="1"/>
          <p:nvPr userDrawn="1"/>
        </p:nvSpPr>
        <p:spPr>
          <a:xfrm>
            <a:off x="0" y="425356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Background and Significance </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7" name="TextBox 16">
            <a:extLst>
              <a:ext uri="{FF2B5EF4-FFF2-40B4-BE49-F238E27FC236}">
                <a16:creationId xmlns:a16="http://schemas.microsoft.com/office/drawing/2014/main" id="{749C0FCD-9573-704F-97A3-00DCCCED55F2}"/>
              </a:ext>
            </a:extLst>
          </p:cNvPr>
          <p:cNvSpPr txBox="1"/>
          <p:nvPr userDrawn="1"/>
        </p:nvSpPr>
        <p:spPr>
          <a:xfrm>
            <a:off x="-65318" y="222155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Methods/Techniques/Experiments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8" name="TextBox 17">
            <a:extLst>
              <a:ext uri="{FF2B5EF4-FFF2-40B4-BE49-F238E27FC236}">
                <a16:creationId xmlns:a16="http://schemas.microsoft.com/office/drawing/2014/main" id="{6520025A-4EF8-3C4A-99AA-2F243A00C0C3}"/>
              </a:ext>
            </a:extLst>
          </p:cNvPr>
          <p:cNvSpPr txBox="1"/>
          <p:nvPr userDrawn="1"/>
        </p:nvSpPr>
        <p:spPr>
          <a:xfrm>
            <a:off x="14499768" y="425356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Main Findings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9" name="TextBox 18">
            <a:extLst>
              <a:ext uri="{FF2B5EF4-FFF2-40B4-BE49-F238E27FC236}">
                <a16:creationId xmlns:a16="http://schemas.microsoft.com/office/drawing/2014/main" id="{53B17C63-AC97-CB46-8627-75666941F0D5}"/>
              </a:ext>
            </a:extLst>
          </p:cNvPr>
          <p:cNvSpPr txBox="1"/>
          <p:nvPr userDrawn="1"/>
        </p:nvSpPr>
        <p:spPr>
          <a:xfrm>
            <a:off x="29260800" y="425356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Results and Conclusions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20" name="TextBox 19">
            <a:extLst>
              <a:ext uri="{FF2B5EF4-FFF2-40B4-BE49-F238E27FC236}">
                <a16:creationId xmlns:a16="http://schemas.microsoft.com/office/drawing/2014/main" id="{1D96E7D1-91A0-3944-9C7C-CE018EAF3B3F}"/>
              </a:ext>
            </a:extLst>
          </p:cNvPr>
          <p:cNvSpPr txBox="1"/>
          <p:nvPr userDrawn="1"/>
        </p:nvSpPr>
        <p:spPr>
          <a:xfrm>
            <a:off x="29260799" y="16545711"/>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Future Directions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21" name="TextBox 20">
            <a:extLst>
              <a:ext uri="{FF2B5EF4-FFF2-40B4-BE49-F238E27FC236}">
                <a16:creationId xmlns:a16="http://schemas.microsoft.com/office/drawing/2014/main" id="{AEF10F8C-D791-1545-919D-143F13B2E531}"/>
              </a:ext>
            </a:extLst>
          </p:cNvPr>
          <p:cNvSpPr txBox="1"/>
          <p:nvPr userDrawn="1"/>
        </p:nvSpPr>
        <p:spPr>
          <a:xfrm>
            <a:off x="29326112" y="23797498"/>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Acknowledgements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22" name="TextBox 21">
            <a:extLst>
              <a:ext uri="{FF2B5EF4-FFF2-40B4-BE49-F238E27FC236}">
                <a16:creationId xmlns:a16="http://schemas.microsoft.com/office/drawing/2014/main" id="{9507C2AC-C67F-BD4C-B878-6B9BAD2052C7}"/>
              </a:ext>
            </a:extLst>
          </p:cNvPr>
          <p:cNvSpPr txBox="1"/>
          <p:nvPr userDrawn="1"/>
        </p:nvSpPr>
        <p:spPr>
          <a:xfrm>
            <a:off x="326567" y="6612198"/>
            <a:ext cx="13585375" cy="4647426"/>
          </a:xfrm>
          <a:prstGeom prst="rect">
            <a:avLst/>
          </a:prstGeom>
          <a:noFill/>
        </p:spPr>
        <p:txBody>
          <a:bodyPr wrap="square" rtlCol="0">
            <a:spAutoFit/>
          </a:bodyPr>
          <a:lstStyle/>
          <a:p>
            <a:pPr algn="just"/>
            <a:r>
              <a:rPr lang="en-US" sz="4800" b="0" i="0" dirty="0">
                <a:latin typeface="Arial Narrow" panose="020B0604020202020204" pitchFamily="34" charset="0"/>
                <a:cs typeface="Arial Narrow" panose="020B0604020202020204" pitchFamily="34" charset="0"/>
              </a:rPr>
              <a:t>What background information might the audience need to know in order to understand your research? What are the questions you hope to address with your research? What are your hypotheses? What is the impact of this work? [48pt Arial Narrow].</a:t>
            </a:r>
          </a:p>
          <a:p>
            <a:pPr algn="just"/>
            <a:endParaRPr lang="en-US" sz="5600" b="0" i="0" dirty="0">
              <a:latin typeface="Arial Narrow" panose="020B0604020202020204" pitchFamily="34" charset="0"/>
              <a:cs typeface="Arial Narrow" panose="020B0604020202020204" pitchFamily="34" charset="0"/>
            </a:endParaRPr>
          </a:p>
        </p:txBody>
      </p:sp>
      <p:sp>
        <p:nvSpPr>
          <p:cNvPr id="23" name="TextBox 22">
            <a:extLst>
              <a:ext uri="{FF2B5EF4-FFF2-40B4-BE49-F238E27FC236}">
                <a16:creationId xmlns:a16="http://schemas.microsoft.com/office/drawing/2014/main" id="{0838CD92-D9A1-374C-8E63-2FCD9AB56CAA}"/>
              </a:ext>
            </a:extLst>
          </p:cNvPr>
          <p:cNvSpPr txBox="1"/>
          <p:nvPr userDrawn="1"/>
        </p:nvSpPr>
        <p:spPr>
          <a:xfrm>
            <a:off x="391883" y="24789534"/>
            <a:ext cx="13585375" cy="378565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is your approach to answering the research questions/ testing your hypotheses? How does this method work? Do you have to use this method in a novel way? You could have pictures here if the particular method is really important to understanding the results. [48pt Arial Narrow].</a:t>
            </a:r>
          </a:p>
        </p:txBody>
      </p:sp>
      <p:sp>
        <p:nvSpPr>
          <p:cNvPr id="24" name="TextBox 23">
            <a:extLst>
              <a:ext uri="{FF2B5EF4-FFF2-40B4-BE49-F238E27FC236}">
                <a16:creationId xmlns:a16="http://schemas.microsoft.com/office/drawing/2014/main" id="{19C5232F-E92E-6047-935F-B413079730DE}"/>
              </a:ext>
            </a:extLst>
          </p:cNvPr>
          <p:cNvSpPr txBox="1"/>
          <p:nvPr userDrawn="1"/>
        </p:nvSpPr>
        <p:spPr>
          <a:xfrm>
            <a:off x="14891651" y="6827751"/>
            <a:ext cx="13585375" cy="6001643"/>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are the results from the performed experiments? If you haven’t quite completed some of the experiments, what are the possible results, and what would they mean? This section is usually in the center of the board to emphasize it. Make sure you articulate your results clearly and with enthusiasm! </a:t>
            </a:r>
            <a:r>
              <a:rPr lang="en-US" sz="4800" b="1" i="0" dirty="0">
                <a:latin typeface="Arial Narrow" panose="020B0604020202020204" pitchFamily="34" charset="0"/>
                <a:cs typeface="Arial Narrow" panose="020B0604020202020204" pitchFamily="34" charset="0"/>
              </a:rPr>
              <a:t>You can always bold sentences to really emphasize importance. Try to limit words. Figures are more informative and appealing. </a:t>
            </a:r>
            <a:r>
              <a:rPr lang="en-US" sz="4800" b="0" i="0" dirty="0">
                <a:latin typeface="Arial Narrow" panose="020B0604020202020204" pitchFamily="34" charset="0"/>
                <a:cs typeface="Arial Narrow" panose="020B0604020202020204" pitchFamily="34" charset="0"/>
              </a:rPr>
              <a:t>[48pt Arial Narrow].</a:t>
            </a:r>
            <a:r>
              <a:rPr lang="en-US" sz="4800" b="1" i="0" dirty="0">
                <a:latin typeface="Arial Narrow" panose="020B0604020202020204" pitchFamily="34" charset="0"/>
                <a:cs typeface="Arial Narrow" panose="020B0604020202020204" pitchFamily="34" charset="0"/>
              </a:rPr>
              <a:t> </a:t>
            </a:r>
          </a:p>
        </p:txBody>
      </p:sp>
      <p:pic>
        <p:nvPicPr>
          <p:cNvPr id="28" name="Picture 27">
            <a:extLst>
              <a:ext uri="{FF2B5EF4-FFF2-40B4-BE49-F238E27FC236}">
                <a16:creationId xmlns:a16="http://schemas.microsoft.com/office/drawing/2014/main" id="{5A86A08A-2F01-E14D-9F5E-F210A3B391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8314" y="10727461"/>
            <a:ext cx="11353614" cy="9149029"/>
          </a:xfrm>
          <a:prstGeom prst="rect">
            <a:avLst/>
          </a:prstGeom>
        </p:spPr>
      </p:pic>
      <p:sp>
        <p:nvSpPr>
          <p:cNvPr id="30" name="TextBox 29">
            <a:extLst>
              <a:ext uri="{FF2B5EF4-FFF2-40B4-BE49-F238E27FC236}">
                <a16:creationId xmlns:a16="http://schemas.microsoft.com/office/drawing/2014/main" id="{CC21EFD2-2E03-4A49-9D30-4DAC0D8280BD}"/>
              </a:ext>
            </a:extLst>
          </p:cNvPr>
          <p:cNvSpPr txBox="1"/>
          <p:nvPr userDrawn="1"/>
        </p:nvSpPr>
        <p:spPr>
          <a:xfrm>
            <a:off x="391883" y="19864725"/>
            <a:ext cx="13585375"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1. A brief description so someone can understand the figure if you aren’t there to explain it. Make sure the figure font is legible when printed!  [36pt Arial Narrow].</a:t>
            </a:r>
          </a:p>
        </p:txBody>
      </p:sp>
      <p:pic>
        <p:nvPicPr>
          <p:cNvPr id="34" name="Picture 33">
            <a:extLst>
              <a:ext uri="{FF2B5EF4-FFF2-40B4-BE49-F238E27FC236}">
                <a16:creationId xmlns:a16="http://schemas.microsoft.com/office/drawing/2014/main" id="{930F7C07-D53E-4B48-B4AC-9677DB80F6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2295" y="13095259"/>
            <a:ext cx="14358034" cy="12678539"/>
          </a:xfrm>
          <a:prstGeom prst="rect">
            <a:avLst/>
          </a:prstGeom>
        </p:spPr>
      </p:pic>
      <p:sp>
        <p:nvSpPr>
          <p:cNvPr id="35" name="TextBox 34">
            <a:extLst>
              <a:ext uri="{FF2B5EF4-FFF2-40B4-BE49-F238E27FC236}">
                <a16:creationId xmlns:a16="http://schemas.microsoft.com/office/drawing/2014/main" id="{878DA511-8C7C-3445-B89D-71AC3B9C9F02}"/>
              </a:ext>
            </a:extLst>
          </p:cNvPr>
          <p:cNvSpPr txBox="1"/>
          <p:nvPr userDrawn="1"/>
        </p:nvSpPr>
        <p:spPr>
          <a:xfrm>
            <a:off x="14970033" y="25924835"/>
            <a:ext cx="13585375" cy="2862322"/>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[36pt Arial Narrow].</a:t>
            </a:r>
            <a:endParaRPr lang="en-US" sz="5600" b="0" i="0" dirty="0">
              <a:latin typeface="Arial Narrow" panose="020B0604020202020204" pitchFamily="34" charset="0"/>
              <a:cs typeface="Arial Narrow" panose="020B0604020202020204" pitchFamily="34" charset="0"/>
            </a:endParaRPr>
          </a:p>
        </p:txBody>
      </p:sp>
      <p:sp>
        <p:nvSpPr>
          <p:cNvPr id="36" name="TextBox 35">
            <a:extLst>
              <a:ext uri="{FF2B5EF4-FFF2-40B4-BE49-F238E27FC236}">
                <a16:creationId xmlns:a16="http://schemas.microsoft.com/office/drawing/2014/main" id="{BA58E32B-0420-F74B-B413-0C8EDC3F765A}"/>
              </a:ext>
            </a:extLst>
          </p:cNvPr>
          <p:cNvSpPr txBox="1"/>
          <p:nvPr userDrawn="1"/>
        </p:nvSpPr>
        <p:spPr>
          <a:xfrm>
            <a:off x="29717995" y="6857121"/>
            <a:ext cx="13585375" cy="969496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do your results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This example poster has a LOT of text. Try to make your poster have less.  Figures &gt; text. </a:t>
            </a:r>
          </a:p>
        </p:txBody>
      </p:sp>
      <p:sp>
        <p:nvSpPr>
          <p:cNvPr id="37" name="Rectangle 36">
            <a:extLst>
              <a:ext uri="{FF2B5EF4-FFF2-40B4-BE49-F238E27FC236}">
                <a16:creationId xmlns:a16="http://schemas.microsoft.com/office/drawing/2014/main" id="{23460FE6-35E3-3B43-9CDF-779021D35E42}"/>
              </a:ext>
            </a:extLst>
          </p:cNvPr>
          <p:cNvSpPr/>
          <p:nvPr userDrawn="1"/>
        </p:nvSpPr>
        <p:spPr>
          <a:xfrm>
            <a:off x="29717994" y="19037740"/>
            <a:ext cx="13585375" cy="4524315"/>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p>
        </p:txBody>
      </p:sp>
      <p:sp>
        <p:nvSpPr>
          <p:cNvPr id="38" name="Rectangle 37">
            <a:extLst>
              <a:ext uri="{FF2B5EF4-FFF2-40B4-BE49-F238E27FC236}">
                <a16:creationId xmlns:a16="http://schemas.microsoft.com/office/drawing/2014/main" id="{A7A85601-7ADD-1349-B067-010F1320F163}"/>
              </a:ext>
            </a:extLst>
          </p:cNvPr>
          <p:cNvSpPr/>
          <p:nvPr userDrawn="1"/>
        </p:nvSpPr>
        <p:spPr>
          <a:xfrm>
            <a:off x="29548183" y="26357855"/>
            <a:ext cx="13585375" cy="3046988"/>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probably want to thank your research advisor and any other mentors. This is also the space to list any scholarships/internships/funding that in anyway made it easier/possible for you to do undergraduate research.</a:t>
            </a:r>
            <a:endParaRPr lang="en-US" sz="4800" dirty="0"/>
          </a:p>
        </p:txBody>
      </p:sp>
      <p:cxnSp>
        <p:nvCxnSpPr>
          <p:cNvPr id="39" name="Straight Connector 38">
            <a:extLst>
              <a:ext uri="{FF2B5EF4-FFF2-40B4-BE49-F238E27FC236}">
                <a16:creationId xmlns:a16="http://schemas.microsoft.com/office/drawing/2014/main" id="{7EF8B3B7-CEB3-3042-B3A3-C2BDE971DFF9}"/>
              </a:ext>
            </a:extLst>
          </p:cNvPr>
          <p:cNvCxnSpPr>
            <a:cxnSpLocks/>
          </p:cNvCxnSpPr>
          <p:nvPr userDrawn="1"/>
        </p:nvCxnSpPr>
        <p:spPr>
          <a:xfrm>
            <a:off x="14303825" y="4389120"/>
            <a:ext cx="97975" cy="25085834"/>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2A9F20E-AC41-AB43-B46F-1A38CA51B3A4}"/>
              </a:ext>
            </a:extLst>
          </p:cNvPr>
          <p:cNvCxnSpPr>
            <a:cxnSpLocks/>
          </p:cNvCxnSpPr>
          <p:nvPr userDrawn="1"/>
        </p:nvCxnSpPr>
        <p:spPr>
          <a:xfrm>
            <a:off x="28956000" y="4389120"/>
            <a:ext cx="0" cy="25085834"/>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CFD6D0A-DEDC-244E-A9B2-E0802616BE14}"/>
              </a:ext>
            </a:extLst>
          </p:cNvPr>
          <p:cNvSpPr txBox="1"/>
          <p:nvPr userDrawn="1"/>
        </p:nvSpPr>
        <p:spPr>
          <a:xfrm>
            <a:off x="289989" y="30480597"/>
            <a:ext cx="17179830"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Citations can go here. It is common to have 1-5 citations in the background and significance and methods/experiments sections. Follow the citation format that is most common in your field. [36pt Arial] </a:t>
            </a:r>
          </a:p>
        </p:txBody>
      </p:sp>
      <p:sp>
        <p:nvSpPr>
          <p:cNvPr id="48" name="Rectangle 47">
            <a:extLst>
              <a:ext uri="{FF2B5EF4-FFF2-40B4-BE49-F238E27FC236}">
                <a16:creationId xmlns:a16="http://schemas.microsoft.com/office/drawing/2014/main" id="{8B475592-D680-A04C-B3D8-0415C44A7703}"/>
              </a:ext>
            </a:extLst>
          </p:cNvPr>
          <p:cNvSpPr/>
          <p:nvPr userDrawn="1"/>
        </p:nvSpPr>
        <p:spPr>
          <a:xfrm>
            <a:off x="1" y="2665531"/>
            <a:ext cx="43891199" cy="830997"/>
          </a:xfrm>
          <a:prstGeom prst="rect">
            <a:avLst/>
          </a:prstGeom>
        </p:spPr>
        <p:txBody>
          <a:bodyPr wrap="square">
            <a:spAutoFit/>
          </a:bodyPr>
          <a:lstStyle/>
          <a:p>
            <a:pPr algn="ctr"/>
            <a:r>
              <a:rPr lang="en-US" sz="4800" b="1" i="0" dirty="0">
                <a:latin typeface="Arial Narrow" panose="020B0604020202020204" pitchFamily="34" charset="0"/>
                <a:cs typeface="Arial Narrow" panose="020B0604020202020204" pitchFamily="34" charset="0"/>
              </a:rPr>
              <a:t>College of ???</a:t>
            </a:r>
          </a:p>
        </p:txBody>
      </p:sp>
    </p:spTree>
    <p:extLst>
      <p:ext uri="{BB962C8B-B14F-4D97-AF65-F5344CB8AC3E}">
        <p14:creationId xmlns:p14="http://schemas.microsoft.com/office/powerpoint/2010/main" val="190988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3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815CB8-A050-E546-AE4E-4327916B3092}"/>
              </a:ext>
            </a:extLst>
          </p:cNvPr>
          <p:cNvSpPr txBox="1"/>
          <p:nvPr userDrawn="1"/>
        </p:nvSpPr>
        <p:spPr>
          <a:xfrm>
            <a:off x="5537202" y="1828801"/>
            <a:ext cx="184731" cy="1209242"/>
          </a:xfrm>
          <a:prstGeom prst="rect">
            <a:avLst/>
          </a:prstGeom>
          <a:noFill/>
        </p:spPr>
        <p:txBody>
          <a:bodyPr wrap="none" rtlCol="0">
            <a:spAutoFit/>
          </a:bodyPr>
          <a:lstStyle/>
          <a:p>
            <a:endParaRPr lang="en-US" sz="7258" dirty="0"/>
          </a:p>
        </p:txBody>
      </p:sp>
      <p:sp>
        <p:nvSpPr>
          <p:cNvPr id="8" name="Rectangle 7">
            <a:extLst>
              <a:ext uri="{FF2B5EF4-FFF2-40B4-BE49-F238E27FC236}">
                <a16:creationId xmlns:a16="http://schemas.microsoft.com/office/drawing/2014/main" id="{80E24522-D356-574A-9582-26DAE0BCB1EA}"/>
              </a:ext>
            </a:extLst>
          </p:cNvPr>
          <p:cNvSpPr/>
          <p:nvPr userDrawn="1"/>
        </p:nvSpPr>
        <p:spPr>
          <a:xfrm>
            <a:off x="14983091" y="2734407"/>
            <a:ext cx="16609429" cy="1569660"/>
          </a:xfrm>
          <a:prstGeom prst="rect">
            <a:avLst/>
          </a:prstGeom>
        </p:spPr>
        <p:txBody>
          <a:bodyPr wrap="square">
            <a:spAutoFit/>
          </a:bodyPr>
          <a:lstStyle/>
          <a:p>
            <a:pPr algn="ctr"/>
            <a:r>
              <a:rPr lang="en-US" sz="4800" b="1" i="1" dirty="0">
                <a:latin typeface="Arial Narrow" panose="020B0604020202020204" pitchFamily="34" charset="0"/>
                <a:cs typeface="Arial Narrow" panose="020B0604020202020204" pitchFamily="34" charset="0"/>
              </a:rPr>
              <a:t>Presenter First Last, </a:t>
            </a:r>
            <a:r>
              <a:rPr lang="en-US" sz="4800" b="0" i="1" dirty="0">
                <a:latin typeface="Arial Narrow" panose="020B0604020202020204" pitchFamily="34" charset="0"/>
                <a:cs typeface="Arial Narrow" panose="020B0604020202020204" pitchFamily="34" charset="0"/>
              </a:rPr>
              <a:t>Author 2, Author 3,… Professor First Last [48pt, Arial Narrow Italic] </a:t>
            </a:r>
          </a:p>
        </p:txBody>
      </p:sp>
      <p:sp>
        <p:nvSpPr>
          <p:cNvPr id="9" name="TextBox 8">
            <a:extLst>
              <a:ext uri="{FF2B5EF4-FFF2-40B4-BE49-F238E27FC236}">
                <a16:creationId xmlns:a16="http://schemas.microsoft.com/office/drawing/2014/main" id="{A9F30EC3-6F46-7647-81F0-F4A491B29667}"/>
              </a:ext>
            </a:extLst>
          </p:cNvPr>
          <p:cNvSpPr txBox="1"/>
          <p:nvPr userDrawn="1"/>
        </p:nvSpPr>
        <p:spPr>
          <a:xfrm>
            <a:off x="391883" y="399175"/>
            <a:ext cx="43891198" cy="1631216"/>
          </a:xfrm>
          <a:prstGeom prst="rect">
            <a:avLst/>
          </a:prstGeom>
          <a:noFill/>
        </p:spPr>
        <p:txBody>
          <a:bodyPr wrap="square" rtlCol="0">
            <a:spAutoFit/>
          </a:bodyPr>
          <a:lstStyle/>
          <a:p>
            <a:pPr algn="ctr"/>
            <a:r>
              <a:rPr lang="en-US" sz="10000" b="1" i="0" dirty="0">
                <a:latin typeface="Arial Narrow" panose="020B0604020202020204" pitchFamily="34" charset="0"/>
                <a:cs typeface="Arial Narrow" panose="020B0604020202020204" pitchFamily="34" charset="0"/>
              </a:rPr>
              <a:t>Eye-Catching, Informative Title [100pt, Arial Narrow Bold]</a:t>
            </a:r>
          </a:p>
        </p:txBody>
      </p:sp>
      <p:sp>
        <p:nvSpPr>
          <p:cNvPr id="10" name="TextBox 9">
            <a:extLst>
              <a:ext uri="{FF2B5EF4-FFF2-40B4-BE49-F238E27FC236}">
                <a16:creationId xmlns:a16="http://schemas.microsoft.com/office/drawing/2014/main" id="{E6CAA198-4223-8A4C-8C50-5D8B7047161C}"/>
              </a:ext>
            </a:extLst>
          </p:cNvPr>
          <p:cNvSpPr txBox="1"/>
          <p:nvPr userDrawn="1"/>
        </p:nvSpPr>
        <p:spPr>
          <a:xfrm>
            <a:off x="91440" y="61890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Background and Significance </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1" name="TextBox 10">
            <a:extLst>
              <a:ext uri="{FF2B5EF4-FFF2-40B4-BE49-F238E27FC236}">
                <a16:creationId xmlns:a16="http://schemas.microsoft.com/office/drawing/2014/main" id="{1E17166B-5AD4-0440-BB0F-4A833846BFD9}"/>
              </a:ext>
            </a:extLst>
          </p:cNvPr>
          <p:cNvSpPr txBox="1"/>
          <p:nvPr userDrawn="1"/>
        </p:nvSpPr>
        <p:spPr>
          <a:xfrm>
            <a:off x="26122" y="239681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Methods/Techniques/Experiments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2" name="TextBox 11">
            <a:extLst>
              <a:ext uri="{FF2B5EF4-FFF2-40B4-BE49-F238E27FC236}">
                <a16:creationId xmlns:a16="http://schemas.microsoft.com/office/drawing/2014/main" id="{ADFF074D-A918-2B47-9A63-DEAD8654EF7A}"/>
              </a:ext>
            </a:extLst>
          </p:cNvPr>
          <p:cNvSpPr txBox="1"/>
          <p:nvPr userDrawn="1"/>
        </p:nvSpPr>
        <p:spPr>
          <a:xfrm>
            <a:off x="14591208" y="61890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Main Findings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3" name="TextBox 12">
            <a:extLst>
              <a:ext uri="{FF2B5EF4-FFF2-40B4-BE49-F238E27FC236}">
                <a16:creationId xmlns:a16="http://schemas.microsoft.com/office/drawing/2014/main" id="{3AC0925A-AFE6-B644-8021-72F675417BCD}"/>
              </a:ext>
            </a:extLst>
          </p:cNvPr>
          <p:cNvSpPr txBox="1"/>
          <p:nvPr userDrawn="1"/>
        </p:nvSpPr>
        <p:spPr>
          <a:xfrm>
            <a:off x="29352240" y="61890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Results and Conclusions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4" name="TextBox 13">
            <a:extLst>
              <a:ext uri="{FF2B5EF4-FFF2-40B4-BE49-F238E27FC236}">
                <a16:creationId xmlns:a16="http://schemas.microsoft.com/office/drawing/2014/main" id="{3ED82B0D-323E-9E49-B321-0546DDB5DA6D}"/>
              </a:ext>
            </a:extLst>
          </p:cNvPr>
          <p:cNvSpPr txBox="1"/>
          <p:nvPr userDrawn="1"/>
        </p:nvSpPr>
        <p:spPr>
          <a:xfrm>
            <a:off x="29352239" y="18846951"/>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Future Directions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5" name="TextBox 14">
            <a:extLst>
              <a:ext uri="{FF2B5EF4-FFF2-40B4-BE49-F238E27FC236}">
                <a16:creationId xmlns:a16="http://schemas.microsoft.com/office/drawing/2014/main" id="{701874EA-62D4-EE40-9F36-A09513A2EBD8}"/>
              </a:ext>
            </a:extLst>
          </p:cNvPr>
          <p:cNvSpPr txBox="1"/>
          <p:nvPr userDrawn="1"/>
        </p:nvSpPr>
        <p:spPr>
          <a:xfrm>
            <a:off x="29417552" y="26342578"/>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Acknowledgements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6" name="TextBox 15">
            <a:extLst>
              <a:ext uri="{FF2B5EF4-FFF2-40B4-BE49-F238E27FC236}">
                <a16:creationId xmlns:a16="http://schemas.microsoft.com/office/drawing/2014/main" id="{5B177E63-1B0B-614E-8D5B-86935DBAAD47}"/>
              </a:ext>
            </a:extLst>
          </p:cNvPr>
          <p:cNvSpPr txBox="1"/>
          <p:nvPr userDrawn="1"/>
        </p:nvSpPr>
        <p:spPr>
          <a:xfrm>
            <a:off x="418007" y="8547678"/>
            <a:ext cx="13585375" cy="4647426"/>
          </a:xfrm>
          <a:prstGeom prst="rect">
            <a:avLst/>
          </a:prstGeom>
          <a:noFill/>
        </p:spPr>
        <p:txBody>
          <a:bodyPr wrap="square" rtlCol="0">
            <a:spAutoFit/>
          </a:bodyPr>
          <a:lstStyle/>
          <a:p>
            <a:pPr algn="just"/>
            <a:r>
              <a:rPr lang="en-US" sz="4800" b="0" i="0" dirty="0">
                <a:latin typeface="Arial Narrow" panose="020B0604020202020204" pitchFamily="34" charset="0"/>
                <a:cs typeface="Arial Narrow" panose="020B0604020202020204" pitchFamily="34" charset="0"/>
              </a:rPr>
              <a:t>What background information might the audience need to know in order to understand your research? What are the questions you hope to address with your research? What are your hypotheses? What is the impact of this work? [48pt Arial Narrow].</a:t>
            </a:r>
          </a:p>
          <a:p>
            <a:pPr algn="just"/>
            <a:endParaRPr lang="en-US" sz="5600" b="0" i="0" dirty="0">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53EDE1AA-8056-3A49-8196-B50640CAC550}"/>
              </a:ext>
            </a:extLst>
          </p:cNvPr>
          <p:cNvSpPr txBox="1"/>
          <p:nvPr userDrawn="1"/>
        </p:nvSpPr>
        <p:spPr>
          <a:xfrm>
            <a:off x="483323" y="26542134"/>
            <a:ext cx="13585375" cy="378565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is your approach to answering the research questions/ testing your hypotheses? How does this method work? Do you have to use this method in a novel way? You could have pictures here if the particular method is really important to understanding the results. [48pt Arial Narrow].</a:t>
            </a:r>
          </a:p>
        </p:txBody>
      </p:sp>
      <p:sp>
        <p:nvSpPr>
          <p:cNvPr id="18" name="TextBox 17">
            <a:extLst>
              <a:ext uri="{FF2B5EF4-FFF2-40B4-BE49-F238E27FC236}">
                <a16:creationId xmlns:a16="http://schemas.microsoft.com/office/drawing/2014/main" id="{BAEE6604-532F-5A4C-B341-2E22D477CE91}"/>
              </a:ext>
            </a:extLst>
          </p:cNvPr>
          <p:cNvSpPr txBox="1"/>
          <p:nvPr userDrawn="1"/>
        </p:nvSpPr>
        <p:spPr>
          <a:xfrm>
            <a:off x="14983091" y="8946111"/>
            <a:ext cx="13585375" cy="6001643"/>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are the results from the performed experiments? If you haven’t quite completed some of the experiments, what are the possible results, and what would they mean? This section is usually in the center of the board to emphasize it. Make sure you articulate your results clearly and with enthusiasm! </a:t>
            </a:r>
            <a:r>
              <a:rPr lang="en-US" sz="4800" b="1" i="0" dirty="0">
                <a:latin typeface="Arial Narrow" panose="020B0604020202020204" pitchFamily="34" charset="0"/>
                <a:cs typeface="Arial Narrow" panose="020B0604020202020204" pitchFamily="34" charset="0"/>
              </a:rPr>
              <a:t>You can always bold sentences to really emphasize importance. Try to limit words. Figures are more informative and appealing. </a:t>
            </a:r>
            <a:r>
              <a:rPr lang="en-US" sz="4800" b="0" i="0" dirty="0">
                <a:latin typeface="Arial Narrow" panose="020B0604020202020204" pitchFamily="34" charset="0"/>
                <a:cs typeface="Arial Narrow" panose="020B0604020202020204" pitchFamily="34" charset="0"/>
              </a:rPr>
              <a:t>[48pt Arial Narrow].</a:t>
            </a:r>
            <a:r>
              <a:rPr lang="en-US" sz="4800" b="1" i="0" dirty="0">
                <a:latin typeface="Arial Narrow" panose="020B0604020202020204" pitchFamily="34" charset="0"/>
                <a:cs typeface="Arial Narrow" panose="020B0604020202020204" pitchFamily="34" charset="0"/>
              </a:rPr>
              <a:t> </a:t>
            </a:r>
          </a:p>
        </p:txBody>
      </p:sp>
      <p:pic>
        <p:nvPicPr>
          <p:cNvPr id="19" name="Picture 18">
            <a:extLst>
              <a:ext uri="{FF2B5EF4-FFF2-40B4-BE49-F238E27FC236}">
                <a16:creationId xmlns:a16="http://schemas.microsoft.com/office/drawing/2014/main" id="{DD921705-1D79-BF4A-B56C-98D37AFD7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9754" y="12662941"/>
            <a:ext cx="11353614" cy="9149029"/>
          </a:xfrm>
          <a:prstGeom prst="rect">
            <a:avLst/>
          </a:prstGeom>
        </p:spPr>
      </p:pic>
      <p:sp>
        <p:nvSpPr>
          <p:cNvPr id="20" name="TextBox 19">
            <a:extLst>
              <a:ext uri="{FF2B5EF4-FFF2-40B4-BE49-F238E27FC236}">
                <a16:creationId xmlns:a16="http://schemas.microsoft.com/office/drawing/2014/main" id="{289DEAC2-A14B-3848-90F0-58DD5F407D70}"/>
              </a:ext>
            </a:extLst>
          </p:cNvPr>
          <p:cNvSpPr txBox="1"/>
          <p:nvPr userDrawn="1"/>
        </p:nvSpPr>
        <p:spPr>
          <a:xfrm>
            <a:off x="483323" y="21800205"/>
            <a:ext cx="13585375"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1. A brief description so someone can understand the figure if you aren’t there to explain it. Make sure the figure font is legible when printed!  [36pt Arial Narrow].</a:t>
            </a:r>
          </a:p>
        </p:txBody>
      </p:sp>
      <p:pic>
        <p:nvPicPr>
          <p:cNvPr id="21" name="Picture 20">
            <a:extLst>
              <a:ext uri="{FF2B5EF4-FFF2-40B4-BE49-F238E27FC236}">
                <a16:creationId xmlns:a16="http://schemas.microsoft.com/office/drawing/2014/main" id="{4A4F892F-7C1E-574A-8DB0-0F2DA1C456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33735" y="15579379"/>
            <a:ext cx="14358034" cy="12678539"/>
          </a:xfrm>
          <a:prstGeom prst="rect">
            <a:avLst/>
          </a:prstGeom>
        </p:spPr>
      </p:pic>
      <p:sp>
        <p:nvSpPr>
          <p:cNvPr id="22" name="TextBox 21">
            <a:extLst>
              <a:ext uri="{FF2B5EF4-FFF2-40B4-BE49-F238E27FC236}">
                <a16:creationId xmlns:a16="http://schemas.microsoft.com/office/drawing/2014/main" id="{882290E5-AB34-384B-81F6-B390BAE78523}"/>
              </a:ext>
            </a:extLst>
          </p:cNvPr>
          <p:cNvSpPr txBox="1"/>
          <p:nvPr userDrawn="1"/>
        </p:nvSpPr>
        <p:spPr>
          <a:xfrm>
            <a:off x="15061473" y="28652795"/>
            <a:ext cx="13585375" cy="2862322"/>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[36pt Arial Narrow].</a:t>
            </a:r>
            <a:endParaRPr lang="en-US" sz="5600" b="0" i="0" dirty="0">
              <a:latin typeface="Arial Narrow" panose="020B0604020202020204" pitchFamily="34" charset="0"/>
              <a:cs typeface="Arial Narrow" panose="020B0604020202020204" pitchFamily="34" charset="0"/>
            </a:endParaRPr>
          </a:p>
        </p:txBody>
      </p:sp>
      <p:sp>
        <p:nvSpPr>
          <p:cNvPr id="23" name="TextBox 22">
            <a:extLst>
              <a:ext uri="{FF2B5EF4-FFF2-40B4-BE49-F238E27FC236}">
                <a16:creationId xmlns:a16="http://schemas.microsoft.com/office/drawing/2014/main" id="{D65696FC-A4A5-F64D-8921-8B8EAD433F99}"/>
              </a:ext>
            </a:extLst>
          </p:cNvPr>
          <p:cNvSpPr txBox="1"/>
          <p:nvPr userDrawn="1"/>
        </p:nvSpPr>
        <p:spPr>
          <a:xfrm>
            <a:off x="29809435" y="8914521"/>
            <a:ext cx="13585375" cy="969496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do your results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This example poster has a LOT of text. Try to make your poster have less.  Figures &gt; text. </a:t>
            </a:r>
          </a:p>
        </p:txBody>
      </p:sp>
      <p:sp>
        <p:nvSpPr>
          <p:cNvPr id="24" name="Rectangle 23">
            <a:extLst>
              <a:ext uri="{FF2B5EF4-FFF2-40B4-BE49-F238E27FC236}">
                <a16:creationId xmlns:a16="http://schemas.microsoft.com/office/drawing/2014/main" id="{B71B1CD8-2441-7345-A1C5-E29AAA905923}"/>
              </a:ext>
            </a:extLst>
          </p:cNvPr>
          <p:cNvSpPr/>
          <p:nvPr userDrawn="1"/>
        </p:nvSpPr>
        <p:spPr>
          <a:xfrm>
            <a:off x="29809434" y="21338980"/>
            <a:ext cx="13585375" cy="4524315"/>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p>
        </p:txBody>
      </p:sp>
      <p:sp>
        <p:nvSpPr>
          <p:cNvPr id="25" name="Rectangle 24">
            <a:extLst>
              <a:ext uri="{FF2B5EF4-FFF2-40B4-BE49-F238E27FC236}">
                <a16:creationId xmlns:a16="http://schemas.microsoft.com/office/drawing/2014/main" id="{E8251042-1698-EB48-A256-BD253E11BC7A}"/>
              </a:ext>
            </a:extLst>
          </p:cNvPr>
          <p:cNvSpPr/>
          <p:nvPr userDrawn="1"/>
        </p:nvSpPr>
        <p:spPr>
          <a:xfrm>
            <a:off x="29639623" y="28902935"/>
            <a:ext cx="13585375" cy="3046988"/>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probably want to thank your research advisor and any other mentors. This is also the space to list any scholarships/internships/funding that in anyway made it easier/possible for you to do undergraduate research.</a:t>
            </a:r>
            <a:endParaRPr lang="en-US" sz="4800" dirty="0"/>
          </a:p>
        </p:txBody>
      </p:sp>
      <p:cxnSp>
        <p:nvCxnSpPr>
          <p:cNvPr id="26" name="Straight Connector 25">
            <a:extLst>
              <a:ext uri="{FF2B5EF4-FFF2-40B4-BE49-F238E27FC236}">
                <a16:creationId xmlns:a16="http://schemas.microsoft.com/office/drawing/2014/main" id="{28E417F4-D4B9-B844-9A7E-FE793FA2B212}"/>
              </a:ext>
            </a:extLst>
          </p:cNvPr>
          <p:cNvCxnSpPr>
            <a:cxnSpLocks/>
          </p:cNvCxnSpPr>
          <p:nvPr userDrawn="1"/>
        </p:nvCxnSpPr>
        <p:spPr>
          <a:xfrm flipH="1">
            <a:off x="14395264" y="6128082"/>
            <a:ext cx="2"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314E48-7FB7-4242-AD70-432B5789907A}"/>
              </a:ext>
            </a:extLst>
          </p:cNvPr>
          <p:cNvCxnSpPr>
            <a:cxnSpLocks/>
          </p:cNvCxnSpPr>
          <p:nvPr userDrawn="1"/>
        </p:nvCxnSpPr>
        <p:spPr>
          <a:xfrm>
            <a:off x="28991769" y="6128082"/>
            <a:ext cx="0"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23907AF-6DFB-B247-85AD-827267040FD2}"/>
              </a:ext>
            </a:extLst>
          </p:cNvPr>
          <p:cNvSpPr txBox="1"/>
          <p:nvPr userDrawn="1"/>
        </p:nvSpPr>
        <p:spPr>
          <a:xfrm>
            <a:off x="241399" y="31008739"/>
            <a:ext cx="13585376"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Citations can go here. It is common to have 1-5 citations in the background and significance and methods/experiments sections. Follow the citation format that is most common in your field. [36pt Arial] </a:t>
            </a:r>
          </a:p>
        </p:txBody>
      </p:sp>
      <p:cxnSp>
        <p:nvCxnSpPr>
          <p:cNvPr id="35" name="Straight Connector 34">
            <a:extLst>
              <a:ext uri="{FF2B5EF4-FFF2-40B4-BE49-F238E27FC236}">
                <a16:creationId xmlns:a16="http://schemas.microsoft.com/office/drawing/2014/main" id="{9BA00EC0-217F-2044-82A1-3B8343EFB998}"/>
              </a:ext>
            </a:extLst>
          </p:cNvPr>
          <p:cNvCxnSpPr>
            <a:cxnSpLocks/>
          </p:cNvCxnSpPr>
          <p:nvPr userDrawn="1"/>
        </p:nvCxnSpPr>
        <p:spPr>
          <a:xfrm flipH="1">
            <a:off x="213360" y="30734419"/>
            <a:ext cx="13735335" cy="0"/>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9E75EAE-C0F9-044F-8A44-D0C7478218C4}"/>
              </a:ext>
            </a:extLst>
          </p:cNvPr>
          <p:cNvSpPr/>
          <p:nvPr userDrawn="1"/>
        </p:nvSpPr>
        <p:spPr>
          <a:xfrm>
            <a:off x="14395264" y="4555291"/>
            <a:ext cx="17197248" cy="830997"/>
          </a:xfrm>
          <a:prstGeom prst="rect">
            <a:avLst/>
          </a:prstGeom>
        </p:spPr>
        <p:txBody>
          <a:bodyPr wrap="square">
            <a:spAutoFit/>
          </a:bodyPr>
          <a:lstStyle/>
          <a:p>
            <a:pPr algn="ctr"/>
            <a:r>
              <a:rPr lang="en-US" sz="4800" b="1" i="0" dirty="0">
                <a:latin typeface="Arial Narrow" panose="020B0604020202020204" pitchFamily="34" charset="0"/>
                <a:cs typeface="Arial Narrow" panose="020B0604020202020204" pitchFamily="34" charset="0"/>
              </a:rPr>
              <a:t>College of ???</a:t>
            </a:r>
          </a:p>
        </p:txBody>
      </p:sp>
      <p:cxnSp>
        <p:nvCxnSpPr>
          <p:cNvPr id="39" name="Straight Connector 38">
            <a:extLst>
              <a:ext uri="{FF2B5EF4-FFF2-40B4-BE49-F238E27FC236}">
                <a16:creationId xmlns:a16="http://schemas.microsoft.com/office/drawing/2014/main" id="{991D288E-04C6-FC4B-9E60-BE52F0EDB3AD}"/>
              </a:ext>
            </a:extLst>
          </p:cNvPr>
          <p:cNvCxnSpPr>
            <a:cxnSpLocks/>
          </p:cNvCxnSpPr>
          <p:nvPr userDrawn="1"/>
        </p:nvCxnSpPr>
        <p:spPr>
          <a:xfrm>
            <a:off x="-104505" y="2545951"/>
            <a:ext cx="43891200" cy="0"/>
          </a:xfrm>
          <a:prstGeom prst="line">
            <a:avLst/>
          </a:prstGeom>
          <a:ln w="101600">
            <a:solidFill>
              <a:srgbClr val="014C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85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84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815CB8-A050-E546-AE4E-4327916B3092}"/>
              </a:ext>
            </a:extLst>
          </p:cNvPr>
          <p:cNvSpPr txBox="1"/>
          <p:nvPr userDrawn="1"/>
        </p:nvSpPr>
        <p:spPr>
          <a:xfrm>
            <a:off x="5537202" y="1828801"/>
            <a:ext cx="184731" cy="1209242"/>
          </a:xfrm>
          <a:prstGeom prst="rect">
            <a:avLst/>
          </a:prstGeom>
          <a:noFill/>
        </p:spPr>
        <p:txBody>
          <a:bodyPr wrap="none" rtlCol="0">
            <a:spAutoFit/>
          </a:bodyPr>
          <a:lstStyle/>
          <a:p>
            <a:endParaRPr lang="en-US" sz="7258" dirty="0"/>
          </a:p>
        </p:txBody>
      </p:sp>
      <p:sp>
        <p:nvSpPr>
          <p:cNvPr id="4" name="TextBox 3">
            <a:extLst>
              <a:ext uri="{FF2B5EF4-FFF2-40B4-BE49-F238E27FC236}">
                <a16:creationId xmlns:a16="http://schemas.microsoft.com/office/drawing/2014/main" id="{7C16B0CF-0822-1443-BE84-48BF656920F2}"/>
              </a:ext>
            </a:extLst>
          </p:cNvPr>
          <p:cNvSpPr txBox="1"/>
          <p:nvPr userDrawn="1"/>
        </p:nvSpPr>
        <p:spPr>
          <a:xfrm>
            <a:off x="5537202" y="1828801"/>
            <a:ext cx="184731" cy="1209242"/>
          </a:xfrm>
          <a:prstGeom prst="rect">
            <a:avLst/>
          </a:prstGeom>
          <a:noFill/>
        </p:spPr>
        <p:txBody>
          <a:bodyPr wrap="none" rtlCol="0">
            <a:spAutoFit/>
          </a:bodyPr>
          <a:lstStyle/>
          <a:p>
            <a:endParaRPr lang="en-US" sz="7258" dirty="0"/>
          </a:p>
        </p:txBody>
      </p:sp>
      <p:sp>
        <p:nvSpPr>
          <p:cNvPr id="5" name="Rectangle 4">
            <a:extLst>
              <a:ext uri="{FF2B5EF4-FFF2-40B4-BE49-F238E27FC236}">
                <a16:creationId xmlns:a16="http://schemas.microsoft.com/office/drawing/2014/main" id="{FE91B9BF-4DE2-F742-828F-AC28FDDE6729}"/>
              </a:ext>
            </a:extLst>
          </p:cNvPr>
          <p:cNvSpPr/>
          <p:nvPr userDrawn="1"/>
        </p:nvSpPr>
        <p:spPr>
          <a:xfrm>
            <a:off x="14452705" y="2371346"/>
            <a:ext cx="29438495" cy="830997"/>
          </a:xfrm>
          <a:prstGeom prst="rect">
            <a:avLst/>
          </a:prstGeom>
        </p:spPr>
        <p:txBody>
          <a:bodyPr wrap="square">
            <a:spAutoFit/>
          </a:bodyPr>
          <a:lstStyle/>
          <a:p>
            <a:pPr algn="ctr"/>
            <a:r>
              <a:rPr lang="en-US" sz="4800" b="1" i="1" dirty="0">
                <a:latin typeface="Arial Narrow" panose="020B0604020202020204" pitchFamily="34" charset="0"/>
                <a:cs typeface="Arial Narrow" panose="020B0604020202020204" pitchFamily="34" charset="0"/>
              </a:rPr>
              <a:t>Presenter First Last, </a:t>
            </a:r>
            <a:r>
              <a:rPr lang="en-US" sz="4800" b="0" i="1" dirty="0">
                <a:latin typeface="Arial Narrow" panose="020B0604020202020204" pitchFamily="34" charset="0"/>
                <a:cs typeface="Arial Narrow" panose="020B0604020202020204" pitchFamily="34" charset="0"/>
              </a:rPr>
              <a:t>Author 2, Author 3,… Professor First Last [48pt, Arial Narrow Italic] </a:t>
            </a:r>
          </a:p>
        </p:txBody>
      </p:sp>
      <p:sp>
        <p:nvSpPr>
          <p:cNvPr id="6" name="TextBox 5">
            <a:extLst>
              <a:ext uri="{FF2B5EF4-FFF2-40B4-BE49-F238E27FC236}">
                <a16:creationId xmlns:a16="http://schemas.microsoft.com/office/drawing/2014/main" id="{EBD993A1-1CC0-BA40-B8EC-D141DD4DA238}"/>
              </a:ext>
            </a:extLst>
          </p:cNvPr>
          <p:cNvSpPr txBox="1"/>
          <p:nvPr userDrawn="1"/>
        </p:nvSpPr>
        <p:spPr>
          <a:xfrm>
            <a:off x="14452705" y="94375"/>
            <a:ext cx="29464615" cy="1631216"/>
          </a:xfrm>
          <a:prstGeom prst="rect">
            <a:avLst/>
          </a:prstGeom>
          <a:noFill/>
        </p:spPr>
        <p:txBody>
          <a:bodyPr wrap="square" rtlCol="0">
            <a:spAutoFit/>
          </a:bodyPr>
          <a:lstStyle/>
          <a:p>
            <a:pPr algn="ctr"/>
            <a:r>
              <a:rPr lang="en-US" sz="10000" b="1" i="0" dirty="0">
                <a:latin typeface="Arial Narrow" panose="020B0604020202020204" pitchFamily="34" charset="0"/>
                <a:cs typeface="Arial Narrow" panose="020B0604020202020204" pitchFamily="34" charset="0"/>
              </a:rPr>
              <a:t>Eye-Catching, Informative Title [100pt, Arial Narrow Bold]</a:t>
            </a:r>
          </a:p>
        </p:txBody>
      </p:sp>
      <p:sp>
        <p:nvSpPr>
          <p:cNvPr id="7" name="TextBox 6">
            <a:extLst>
              <a:ext uri="{FF2B5EF4-FFF2-40B4-BE49-F238E27FC236}">
                <a16:creationId xmlns:a16="http://schemas.microsoft.com/office/drawing/2014/main" id="{A14AC6D4-BC41-1E47-9995-80107293C3DB}"/>
              </a:ext>
            </a:extLst>
          </p:cNvPr>
          <p:cNvSpPr txBox="1"/>
          <p:nvPr userDrawn="1"/>
        </p:nvSpPr>
        <p:spPr>
          <a:xfrm>
            <a:off x="91440" y="58842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Background and Significance </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8" name="TextBox 7">
            <a:extLst>
              <a:ext uri="{FF2B5EF4-FFF2-40B4-BE49-F238E27FC236}">
                <a16:creationId xmlns:a16="http://schemas.microsoft.com/office/drawing/2014/main" id="{0F90C105-3BB7-A441-A630-7C0CE08010F8}"/>
              </a:ext>
            </a:extLst>
          </p:cNvPr>
          <p:cNvSpPr txBox="1"/>
          <p:nvPr userDrawn="1"/>
        </p:nvSpPr>
        <p:spPr>
          <a:xfrm>
            <a:off x="26122" y="2384622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Methods/Techniques/Experiments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9" name="TextBox 8">
            <a:extLst>
              <a:ext uri="{FF2B5EF4-FFF2-40B4-BE49-F238E27FC236}">
                <a16:creationId xmlns:a16="http://schemas.microsoft.com/office/drawing/2014/main" id="{9A162BE7-7FA7-E443-9735-A1262881BA37}"/>
              </a:ext>
            </a:extLst>
          </p:cNvPr>
          <p:cNvSpPr txBox="1"/>
          <p:nvPr userDrawn="1"/>
        </p:nvSpPr>
        <p:spPr>
          <a:xfrm>
            <a:off x="14591208" y="58842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Main Findings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0" name="TextBox 9">
            <a:extLst>
              <a:ext uri="{FF2B5EF4-FFF2-40B4-BE49-F238E27FC236}">
                <a16:creationId xmlns:a16="http://schemas.microsoft.com/office/drawing/2014/main" id="{CEB2D7EF-B040-F447-95AE-3A81B83B2AC3}"/>
              </a:ext>
            </a:extLst>
          </p:cNvPr>
          <p:cNvSpPr txBox="1"/>
          <p:nvPr userDrawn="1"/>
        </p:nvSpPr>
        <p:spPr>
          <a:xfrm>
            <a:off x="29352240" y="58842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Results and Conclusions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1" name="TextBox 10">
            <a:extLst>
              <a:ext uri="{FF2B5EF4-FFF2-40B4-BE49-F238E27FC236}">
                <a16:creationId xmlns:a16="http://schemas.microsoft.com/office/drawing/2014/main" id="{A7F18D29-DCAD-6047-8C2A-209EE73A6083}"/>
              </a:ext>
            </a:extLst>
          </p:cNvPr>
          <p:cNvSpPr txBox="1"/>
          <p:nvPr userDrawn="1"/>
        </p:nvSpPr>
        <p:spPr>
          <a:xfrm>
            <a:off x="29352239" y="18725031"/>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Future Directions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2" name="TextBox 11">
            <a:extLst>
              <a:ext uri="{FF2B5EF4-FFF2-40B4-BE49-F238E27FC236}">
                <a16:creationId xmlns:a16="http://schemas.microsoft.com/office/drawing/2014/main" id="{376FB0D7-DDCD-C645-9CC9-0DFBD086A7DA}"/>
              </a:ext>
            </a:extLst>
          </p:cNvPr>
          <p:cNvSpPr txBox="1"/>
          <p:nvPr userDrawn="1"/>
        </p:nvSpPr>
        <p:spPr>
          <a:xfrm>
            <a:off x="29417552" y="26281618"/>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Acknowledgements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3" name="TextBox 12">
            <a:extLst>
              <a:ext uri="{FF2B5EF4-FFF2-40B4-BE49-F238E27FC236}">
                <a16:creationId xmlns:a16="http://schemas.microsoft.com/office/drawing/2014/main" id="{BDF91EFB-ACE7-964E-8BD7-9007443CDB40}"/>
              </a:ext>
            </a:extLst>
          </p:cNvPr>
          <p:cNvSpPr txBox="1"/>
          <p:nvPr userDrawn="1"/>
        </p:nvSpPr>
        <p:spPr>
          <a:xfrm>
            <a:off x="418007" y="8242878"/>
            <a:ext cx="13585375" cy="4647426"/>
          </a:xfrm>
          <a:prstGeom prst="rect">
            <a:avLst/>
          </a:prstGeom>
          <a:noFill/>
        </p:spPr>
        <p:txBody>
          <a:bodyPr wrap="square" rtlCol="0">
            <a:spAutoFit/>
          </a:bodyPr>
          <a:lstStyle/>
          <a:p>
            <a:pPr algn="just"/>
            <a:r>
              <a:rPr lang="en-US" sz="4800" b="0" i="0" dirty="0">
                <a:latin typeface="Arial Narrow" panose="020B0604020202020204" pitchFamily="34" charset="0"/>
                <a:cs typeface="Arial Narrow" panose="020B0604020202020204" pitchFamily="34" charset="0"/>
              </a:rPr>
              <a:t>What background information might the audience need to know in order to understand your research? What are the questions you hope to address with your research? What are your hypotheses? What is the impact of this work? [48pt Arial Narrow].</a:t>
            </a:r>
          </a:p>
          <a:p>
            <a:pPr algn="just"/>
            <a:endParaRPr lang="en-US" sz="5600" b="0" i="0" dirty="0">
              <a:latin typeface="Arial Narrow" panose="020B06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3AAE1239-FD52-064A-8ED9-CCB346CA21FD}"/>
              </a:ext>
            </a:extLst>
          </p:cNvPr>
          <p:cNvSpPr txBox="1"/>
          <p:nvPr userDrawn="1"/>
        </p:nvSpPr>
        <p:spPr>
          <a:xfrm>
            <a:off x="483323" y="26420214"/>
            <a:ext cx="13585375" cy="378565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is your approach to answering the research questions/ testing your hypotheses? How does this method work? Do you have to use this method in a novel way? You could have pictures here if the particular method is really important to understanding the results. [48pt Arial Narrow].</a:t>
            </a:r>
          </a:p>
        </p:txBody>
      </p:sp>
      <p:sp>
        <p:nvSpPr>
          <p:cNvPr id="15" name="TextBox 14">
            <a:extLst>
              <a:ext uri="{FF2B5EF4-FFF2-40B4-BE49-F238E27FC236}">
                <a16:creationId xmlns:a16="http://schemas.microsoft.com/office/drawing/2014/main" id="{3E47F166-A92B-024A-8238-3FEEAF234862}"/>
              </a:ext>
            </a:extLst>
          </p:cNvPr>
          <p:cNvSpPr txBox="1"/>
          <p:nvPr userDrawn="1"/>
        </p:nvSpPr>
        <p:spPr>
          <a:xfrm>
            <a:off x="14983091" y="8763231"/>
            <a:ext cx="13585375" cy="6001643"/>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are the results from the performed experiments? If you haven’t quite completed some of the experiments, what are the possible results, and what would they mean? This section is usually in the center of the board to emphasize it. Make sure you articulate your results clearly and with enthusiasm! </a:t>
            </a:r>
            <a:r>
              <a:rPr lang="en-US" sz="4800" b="1" i="0" dirty="0">
                <a:latin typeface="Arial Narrow" panose="020B0604020202020204" pitchFamily="34" charset="0"/>
                <a:cs typeface="Arial Narrow" panose="020B0604020202020204" pitchFamily="34" charset="0"/>
              </a:rPr>
              <a:t>You can always bold sentences to really emphasize importance. Try to limit words. Figures are more informative and appealing. </a:t>
            </a:r>
            <a:r>
              <a:rPr lang="en-US" sz="4800" b="0" i="0" dirty="0">
                <a:latin typeface="Arial Narrow" panose="020B0604020202020204" pitchFamily="34" charset="0"/>
                <a:cs typeface="Arial Narrow" panose="020B0604020202020204" pitchFamily="34" charset="0"/>
              </a:rPr>
              <a:t>[48pt Arial Narrow].</a:t>
            </a:r>
            <a:r>
              <a:rPr lang="en-US" sz="4800" b="1" i="0" dirty="0">
                <a:latin typeface="Arial Narrow" panose="020B0604020202020204" pitchFamily="34" charset="0"/>
                <a:cs typeface="Arial Narrow" panose="020B0604020202020204" pitchFamily="34" charset="0"/>
              </a:rPr>
              <a:t> </a:t>
            </a:r>
          </a:p>
        </p:txBody>
      </p:sp>
      <p:pic>
        <p:nvPicPr>
          <p:cNvPr id="16" name="Picture 15">
            <a:extLst>
              <a:ext uri="{FF2B5EF4-FFF2-40B4-BE49-F238E27FC236}">
                <a16:creationId xmlns:a16="http://schemas.microsoft.com/office/drawing/2014/main" id="{4E191E6E-2689-B747-B09D-44B9D4CB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9754" y="12358141"/>
            <a:ext cx="11353614" cy="9149029"/>
          </a:xfrm>
          <a:prstGeom prst="rect">
            <a:avLst/>
          </a:prstGeom>
        </p:spPr>
      </p:pic>
      <p:sp>
        <p:nvSpPr>
          <p:cNvPr id="17" name="TextBox 16">
            <a:extLst>
              <a:ext uri="{FF2B5EF4-FFF2-40B4-BE49-F238E27FC236}">
                <a16:creationId xmlns:a16="http://schemas.microsoft.com/office/drawing/2014/main" id="{AF1A0A8A-6533-9442-ACBF-55180D2BE35B}"/>
              </a:ext>
            </a:extLst>
          </p:cNvPr>
          <p:cNvSpPr txBox="1"/>
          <p:nvPr userDrawn="1"/>
        </p:nvSpPr>
        <p:spPr>
          <a:xfrm>
            <a:off x="483323" y="21495405"/>
            <a:ext cx="13585375"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1. A brief description so someone can understand the figure if you aren’t there to explain it. Make sure the figure font is legible when printed!  [36pt Arial Narrow].</a:t>
            </a:r>
          </a:p>
        </p:txBody>
      </p:sp>
      <p:pic>
        <p:nvPicPr>
          <p:cNvPr id="18" name="Picture 17">
            <a:extLst>
              <a:ext uri="{FF2B5EF4-FFF2-40B4-BE49-F238E27FC236}">
                <a16:creationId xmlns:a16="http://schemas.microsoft.com/office/drawing/2014/main" id="{95753860-FF9B-4245-85F6-2B21049DC7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33735" y="15518419"/>
            <a:ext cx="14358034" cy="12678539"/>
          </a:xfrm>
          <a:prstGeom prst="rect">
            <a:avLst/>
          </a:prstGeom>
        </p:spPr>
      </p:pic>
      <p:sp>
        <p:nvSpPr>
          <p:cNvPr id="19" name="TextBox 18">
            <a:extLst>
              <a:ext uri="{FF2B5EF4-FFF2-40B4-BE49-F238E27FC236}">
                <a16:creationId xmlns:a16="http://schemas.microsoft.com/office/drawing/2014/main" id="{A8E11CC2-529A-5748-864A-CCA9195C8B1A}"/>
              </a:ext>
            </a:extLst>
          </p:cNvPr>
          <p:cNvSpPr txBox="1"/>
          <p:nvPr userDrawn="1"/>
        </p:nvSpPr>
        <p:spPr>
          <a:xfrm>
            <a:off x="15061473" y="28530875"/>
            <a:ext cx="13585375" cy="2862322"/>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[36pt Arial Narrow].</a:t>
            </a:r>
            <a:endParaRPr lang="en-US" sz="5600" b="0" i="0" dirty="0">
              <a:latin typeface="Arial Narrow" panose="020B0604020202020204" pitchFamily="34" charset="0"/>
              <a:cs typeface="Arial Narrow" panose="020B0604020202020204" pitchFamily="34" charset="0"/>
            </a:endParaRPr>
          </a:p>
        </p:txBody>
      </p:sp>
      <p:sp>
        <p:nvSpPr>
          <p:cNvPr id="20" name="TextBox 19">
            <a:extLst>
              <a:ext uri="{FF2B5EF4-FFF2-40B4-BE49-F238E27FC236}">
                <a16:creationId xmlns:a16="http://schemas.microsoft.com/office/drawing/2014/main" id="{7156BAA0-6312-E54F-B78A-AC0D5EC62349}"/>
              </a:ext>
            </a:extLst>
          </p:cNvPr>
          <p:cNvSpPr txBox="1"/>
          <p:nvPr userDrawn="1"/>
        </p:nvSpPr>
        <p:spPr>
          <a:xfrm>
            <a:off x="29809435" y="8731641"/>
            <a:ext cx="13585375" cy="969496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do your results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This example poster has a LOT of text. Try to make your poster have less.  Figures &gt; text. </a:t>
            </a:r>
          </a:p>
        </p:txBody>
      </p:sp>
      <p:sp>
        <p:nvSpPr>
          <p:cNvPr id="21" name="Rectangle 20">
            <a:extLst>
              <a:ext uri="{FF2B5EF4-FFF2-40B4-BE49-F238E27FC236}">
                <a16:creationId xmlns:a16="http://schemas.microsoft.com/office/drawing/2014/main" id="{C5CC8FAB-1F1F-614A-9987-E4139F473625}"/>
              </a:ext>
            </a:extLst>
          </p:cNvPr>
          <p:cNvSpPr/>
          <p:nvPr userDrawn="1"/>
        </p:nvSpPr>
        <p:spPr>
          <a:xfrm>
            <a:off x="29809434" y="21217060"/>
            <a:ext cx="13585375" cy="4524315"/>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p>
        </p:txBody>
      </p:sp>
      <p:sp>
        <p:nvSpPr>
          <p:cNvPr id="22" name="Rectangle 21">
            <a:extLst>
              <a:ext uri="{FF2B5EF4-FFF2-40B4-BE49-F238E27FC236}">
                <a16:creationId xmlns:a16="http://schemas.microsoft.com/office/drawing/2014/main" id="{BD105E47-C62C-C449-92ED-4658755DEF1F}"/>
              </a:ext>
            </a:extLst>
          </p:cNvPr>
          <p:cNvSpPr/>
          <p:nvPr userDrawn="1"/>
        </p:nvSpPr>
        <p:spPr>
          <a:xfrm>
            <a:off x="29639623" y="28841975"/>
            <a:ext cx="13585375" cy="3046988"/>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probably want to thank your research advisor and any other mentors. This is also the space to list any scholarships/internships/funding that in anyway made it easier/possible for you to do undergraduate research.</a:t>
            </a:r>
            <a:endParaRPr lang="en-US" sz="4800" dirty="0"/>
          </a:p>
        </p:txBody>
      </p:sp>
      <p:cxnSp>
        <p:nvCxnSpPr>
          <p:cNvPr id="23" name="Straight Connector 22">
            <a:extLst>
              <a:ext uri="{FF2B5EF4-FFF2-40B4-BE49-F238E27FC236}">
                <a16:creationId xmlns:a16="http://schemas.microsoft.com/office/drawing/2014/main" id="{B749DE3D-E93E-B24C-99EB-8B90EA47A90D}"/>
              </a:ext>
            </a:extLst>
          </p:cNvPr>
          <p:cNvCxnSpPr>
            <a:cxnSpLocks/>
          </p:cNvCxnSpPr>
          <p:nvPr userDrawn="1"/>
        </p:nvCxnSpPr>
        <p:spPr>
          <a:xfrm flipH="1">
            <a:off x="14395265" y="5551364"/>
            <a:ext cx="6535" cy="26940316"/>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EE0D3BE-4085-2F44-A412-382E71D6F44D}"/>
              </a:ext>
            </a:extLst>
          </p:cNvPr>
          <p:cNvCxnSpPr>
            <a:cxnSpLocks/>
          </p:cNvCxnSpPr>
          <p:nvPr userDrawn="1"/>
        </p:nvCxnSpPr>
        <p:spPr>
          <a:xfrm>
            <a:off x="28956000" y="5551364"/>
            <a:ext cx="35769" cy="26940316"/>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71953DA-5995-AD46-974C-21A3B500581B}"/>
              </a:ext>
            </a:extLst>
          </p:cNvPr>
          <p:cNvSpPr txBox="1"/>
          <p:nvPr userDrawn="1"/>
        </p:nvSpPr>
        <p:spPr>
          <a:xfrm>
            <a:off x="241399" y="31008739"/>
            <a:ext cx="13585376"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Citations can go here. It is common to have 1-5 citations in the background and significance and methods/experiments sections. Follow the citation format that is most common in your field. [36pt Arial] </a:t>
            </a:r>
          </a:p>
        </p:txBody>
      </p:sp>
      <p:cxnSp>
        <p:nvCxnSpPr>
          <p:cNvPr id="26" name="Straight Connector 25">
            <a:extLst>
              <a:ext uri="{FF2B5EF4-FFF2-40B4-BE49-F238E27FC236}">
                <a16:creationId xmlns:a16="http://schemas.microsoft.com/office/drawing/2014/main" id="{99CDC69B-7C7A-0344-A356-B7902B323B0F}"/>
              </a:ext>
            </a:extLst>
          </p:cNvPr>
          <p:cNvCxnSpPr>
            <a:cxnSpLocks/>
          </p:cNvCxnSpPr>
          <p:nvPr userDrawn="1"/>
        </p:nvCxnSpPr>
        <p:spPr>
          <a:xfrm flipH="1">
            <a:off x="213360" y="30734419"/>
            <a:ext cx="13735335" cy="0"/>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BC406F7-7E4B-2E4A-B523-2D458C094DA0}"/>
              </a:ext>
            </a:extLst>
          </p:cNvPr>
          <p:cNvSpPr/>
          <p:nvPr userDrawn="1"/>
        </p:nvSpPr>
        <p:spPr>
          <a:xfrm>
            <a:off x="14395265" y="3664090"/>
            <a:ext cx="29438495" cy="830997"/>
          </a:xfrm>
          <a:prstGeom prst="rect">
            <a:avLst/>
          </a:prstGeom>
        </p:spPr>
        <p:txBody>
          <a:bodyPr wrap="square">
            <a:spAutoFit/>
          </a:bodyPr>
          <a:lstStyle/>
          <a:p>
            <a:pPr algn="ctr"/>
            <a:r>
              <a:rPr lang="en-US" sz="4800" b="1" i="0" dirty="0">
                <a:latin typeface="Arial Narrow" panose="020B0604020202020204" pitchFamily="34" charset="0"/>
                <a:cs typeface="Arial Narrow" panose="020B0604020202020204" pitchFamily="34" charset="0"/>
              </a:rPr>
              <a:t>College of ???</a:t>
            </a:r>
          </a:p>
        </p:txBody>
      </p:sp>
    </p:spTree>
    <p:extLst>
      <p:ext uri="{BB962C8B-B14F-4D97-AF65-F5344CB8AC3E}">
        <p14:creationId xmlns:p14="http://schemas.microsoft.com/office/powerpoint/2010/main" val="423927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76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BEEDA37-3B28-54FA-6607-51217A983288}"/>
              </a:ext>
            </a:extLst>
          </p:cNvPr>
          <p:cNvSpPr txBox="1"/>
          <p:nvPr userDrawn="1"/>
        </p:nvSpPr>
        <p:spPr>
          <a:xfrm>
            <a:off x="5537202" y="1828801"/>
            <a:ext cx="184731" cy="1209242"/>
          </a:xfrm>
          <a:prstGeom prst="rect">
            <a:avLst/>
          </a:prstGeom>
          <a:noFill/>
        </p:spPr>
        <p:txBody>
          <a:bodyPr wrap="none" rtlCol="0">
            <a:spAutoFit/>
          </a:bodyPr>
          <a:lstStyle/>
          <a:p>
            <a:endParaRPr lang="en-US" sz="7258" dirty="0">
              <a:latin typeface="Comic Sans MS" panose="030F0702030302020204" pitchFamily="66" charset="0"/>
            </a:endParaRPr>
          </a:p>
        </p:txBody>
      </p:sp>
      <p:sp>
        <p:nvSpPr>
          <p:cNvPr id="89" name="Rectangle 88">
            <a:extLst>
              <a:ext uri="{FF2B5EF4-FFF2-40B4-BE49-F238E27FC236}">
                <a16:creationId xmlns:a16="http://schemas.microsoft.com/office/drawing/2014/main" id="{DA8494EA-70B8-F23A-2E67-AA4FC9108E3E}"/>
              </a:ext>
            </a:extLst>
          </p:cNvPr>
          <p:cNvSpPr/>
          <p:nvPr userDrawn="1"/>
        </p:nvSpPr>
        <p:spPr>
          <a:xfrm>
            <a:off x="4095838" y="1975425"/>
            <a:ext cx="35433827" cy="830997"/>
          </a:xfrm>
          <a:prstGeom prst="rect">
            <a:avLst/>
          </a:prstGeom>
        </p:spPr>
        <p:txBody>
          <a:bodyPr wrap="square">
            <a:spAutoFit/>
          </a:bodyPr>
          <a:lstStyle/>
          <a:p>
            <a:pPr algn="ctr"/>
            <a:r>
              <a:rPr lang="en-US" sz="4800" b="1" i="1" dirty="0">
                <a:latin typeface="Comic Sans MS" panose="030F0702030302020204" pitchFamily="66" charset="0"/>
                <a:cs typeface="Arial Narrow" panose="020B0604020202020204" pitchFamily="34" charset="0"/>
              </a:rPr>
              <a:t>Presenter First Last, </a:t>
            </a:r>
            <a:r>
              <a:rPr lang="en-US" sz="4800" b="0" i="1" dirty="0">
                <a:latin typeface="Comic Sans MS" panose="030F0702030302020204" pitchFamily="66" charset="0"/>
                <a:cs typeface="Arial Narrow" panose="020B0604020202020204" pitchFamily="34" charset="0"/>
              </a:rPr>
              <a:t>Author 2, Author 3,… Professor First Last [48pt, Comic Sans Italic] </a:t>
            </a:r>
          </a:p>
        </p:txBody>
      </p:sp>
      <p:sp>
        <p:nvSpPr>
          <p:cNvPr id="90" name="TextBox 89">
            <a:extLst>
              <a:ext uri="{FF2B5EF4-FFF2-40B4-BE49-F238E27FC236}">
                <a16:creationId xmlns:a16="http://schemas.microsoft.com/office/drawing/2014/main" id="{277721F6-0F3D-9E4A-A64A-70C82DFBDB3D}"/>
              </a:ext>
            </a:extLst>
          </p:cNvPr>
          <p:cNvSpPr txBox="1"/>
          <p:nvPr userDrawn="1"/>
        </p:nvSpPr>
        <p:spPr>
          <a:xfrm>
            <a:off x="4392963" y="339040"/>
            <a:ext cx="35095348" cy="1631216"/>
          </a:xfrm>
          <a:prstGeom prst="rect">
            <a:avLst/>
          </a:prstGeom>
          <a:noFill/>
        </p:spPr>
        <p:txBody>
          <a:bodyPr wrap="square" rtlCol="0">
            <a:spAutoFit/>
          </a:bodyPr>
          <a:lstStyle/>
          <a:p>
            <a:pPr algn="ctr"/>
            <a:r>
              <a:rPr lang="en-US" sz="10000" b="1" i="0" dirty="0">
                <a:latin typeface="Comic Sans MS" panose="030F0702030302020204" pitchFamily="66" charset="0"/>
                <a:cs typeface="Arial Narrow" panose="020B0604020202020204" pitchFamily="34" charset="0"/>
              </a:rPr>
              <a:t>Title [100pt, Comic Sans Bold]</a:t>
            </a:r>
          </a:p>
        </p:txBody>
      </p:sp>
      <p:sp>
        <p:nvSpPr>
          <p:cNvPr id="91" name="TextBox 90">
            <a:extLst>
              <a:ext uri="{FF2B5EF4-FFF2-40B4-BE49-F238E27FC236}">
                <a16:creationId xmlns:a16="http://schemas.microsoft.com/office/drawing/2014/main" id="{8D222EF9-5EF8-C243-3EF2-787172D98FD0}"/>
              </a:ext>
            </a:extLst>
          </p:cNvPr>
          <p:cNvSpPr txBox="1"/>
          <p:nvPr userDrawn="1"/>
        </p:nvSpPr>
        <p:spPr>
          <a:xfrm>
            <a:off x="91440" y="4384920"/>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Background and Significance </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2" name="TextBox 91">
            <a:extLst>
              <a:ext uri="{FF2B5EF4-FFF2-40B4-BE49-F238E27FC236}">
                <a16:creationId xmlns:a16="http://schemas.microsoft.com/office/drawing/2014/main" id="{E11CABED-D6D0-CCF1-A4E7-3D1124124030}"/>
              </a:ext>
            </a:extLst>
          </p:cNvPr>
          <p:cNvSpPr txBox="1"/>
          <p:nvPr userDrawn="1"/>
        </p:nvSpPr>
        <p:spPr>
          <a:xfrm>
            <a:off x="26122" y="22230132"/>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Methods/Approach</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3" name="TextBox 92">
            <a:extLst>
              <a:ext uri="{FF2B5EF4-FFF2-40B4-BE49-F238E27FC236}">
                <a16:creationId xmlns:a16="http://schemas.microsoft.com/office/drawing/2014/main" id="{B9258D59-5BC0-F2CB-029E-359F14D02378}"/>
              </a:ext>
            </a:extLst>
          </p:cNvPr>
          <p:cNvSpPr txBox="1"/>
          <p:nvPr userDrawn="1"/>
        </p:nvSpPr>
        <p:spPr>
          <a:xfrm>
            <a:off x="14591208" y="4384920"/>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Main Findings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4" name="TextBox 93">
            <a:extLst>
              <a:ext uri="{FF2B5EF4-FFF2-40B4-BE49-F238E27FC236}">
                <a16:creationId xmlns:a16="http://schemas.microsoft.com/office/drawing/2014/main" id="{6502B52D-7277-5C91-96CD-D130F5E5CD29}"/>
              </a:ext>
            </a:extLst>
          </p:cNvPr>
          <p:cNvSpPr txBox="1"/>
          <p:nvPr userDrawn="1"/>
        </p:nvSpPr>
        <p:spPr>
          <a:xfrm>
            <a:off x="29352240" y="4384920"/>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Implications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5" name="TextBox 94">
            <a:extLst>
              <a:ext uri="{FF2B5EF4-FFF2-40B4-BE49-F238E27FC236}">
                <a16:creationId xmlns:a16="http://schemas.microsoft.com/office/drawing/2014/main" id="{1F64DAC4-47F6-CCC2-A567-B8F95237E622}"/>
              </a:ext>
            </a:extLst>
          </p:cNvPr>
          <p:cNvSpPr txBox="1"/>
          <p:nvPr userDrawn="1"/>
        </p:nvSpPr>
        <p:spPr>
          <a:xfrm>
            <a:off x="29352239" y="16158867"/>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Future Directions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6" name="TextBox 95">
            <a:extLst>
              <a:ext uri="{FF2B5EF4-FFF2-40B4-BE49-F238E27FC236}">
                <a16:creationId xmlns:a16="http://schemas.microsoft.com/office/drawing/2014/main" id="{1055C060-2D80-39C1-29F0-7C0569780553}"/>
              </a:ext>
            </a:extLst>
          </p:cNvPr>
          <p:cNvSpPr txBox="1"/>
          <p:nvPr userDrawn="1"/>
        </p:nvSpPr>
        <p:spPr>
          <a:xfrm>
            <a:off x="29417552" y="24538456"/>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Acknowledgements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7" name="TextBox 96">
            <a:extLst>
              <a:ext uri="{FF2B5EF4-FFF2-40B4-BE49-F238E27FC236}">
                <a16:creationId xmlns:a16="http://schemas.microsoft.com/office/drawing/2014/main" id="{A2F84F3D-0311-019D-482D-4B92355069DD}"/>
              </a:ext>
            </a:extLst>
          </p:cNvPr>
          <p:cNvSpPr txBox="1"/>
          <p:nvPr userDrawn="1"/>
        </p:nvSpPr>
        <p:spPr>
          <a:xfrm>
            <a:off x="418007" y="6874184"/>
            <a:ext cx="13585375" cy="5386090"/>
          </a:xfrm>
          <a:prstGeom prst="rect">
            <a:avLst/>
          </a:prstGeom>
          <a:noFill/>
        </p:spPr>
        <p:txBody>
          <a:bodyPr wrap="square" rtlCol="0">
            <a:spAutoFit/>
          </a:bodyPr>
          <a:lstStyle/>
          <a:p>
            <a:pPr algn="just"/>
            <a:r>
              <a:rPr lang="en-US" sz="4800" b="0" i="0" dirty="0">
                <a:latin typeface="Comic Sans MS" panose="030F0702030302020204" pitchFamily="66" charset="0"/>
                <a:cs typeface="Arial Narrow" panose="020B0604020202020204" pitchFamily="34" charset="0"/>
              </a:rPr>
              <a:t>What background information might the audience need to know in order to understand your research? What are the questions you hope to address with your research? What are your hypotheses? What is the impact of this work? [48pt Comic Sans].</a:t>
            </a:r>
          </a:p>
          <a:p>
            <a:pPr algn="just"/>
            <a:endParaRPr lang="en-US" sz="5600" b="0" i="0" dirty="0">
              <a:latin typeface="Comic Sans MS" panose="030F0702030302020204" pitchFamily="66" charset="0"/>
              <a:cs typeface="Arial Narrow" panose="020B0604020202020204" pitchFamily="34" charset="0"/>
            </a:endParaRPr>
          </a:p>
        </p:txBody>
      </p:sp>
      <p:sp>
        <p:nvSpPr>
          <p:cNvPr id="98" name="TextBox 97">
            <a:extLst>
              <a:ext uri="{FF2B5EF4-FFF2-40B4-BE49-F238E27FC236}">
                <a16:creationId xmlns:a16="http://schemas.microsoft.com/office/drawing/2014/main" id="{A1AB9C8A-6EA4-F700-F661-D5A2EFB7B715}"/>
              </a:ext>
            </a:extLst>
          </p:cNvPr>
          <p:cNvSpPr txBox="1"/>
          <p:nvPr userDrawn="1"/>
        </p:nvSpPr>
        <p:spPr>
          <a:xfrm>
            <a:off x="483323" y="24804124"/>
            <a:ext cx="13585375" cy="5262979"/>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Comic Sans MS" panose="030F0702030302020204" pitchFamily="66" charset="0"/>
                <a:cs typeface="Arial Narrow" panose="020B0604020202020204" pitchFamily="34" charset="0"/>
              </a:rPr>
              <a:t>What is your approach to answering the research questions/testing hypotheses? How does this method work? Do you have to use this method in a novel way? You could have pictures here if the particular method is really important to understanding the results. [48pt Comic Sans].</a:t>
            </a:r>
          </a:p>
        </p:txBody>
      </p:sp>
      <p:sp>
        <p:nvSpPr>
          <p:cNvPr id="99" name="TextBox 98">
            <a:extLst>
              <a:ext uri="{FF2B5EF4-FFF2-40B4-BE49-F238E27FC236}">
                <a16:creationId xmlns:a16="http://schemas.microsoft.com/office/drawing/2014/main" id="{FD7E32EB-5583-A6B8-A567-5B3A333DA62C}"/>
              </a:ext>
            </a:extLst>
          </p:cNvPr>
          <p:cNvSpPr txBox="1"/>
          <p:nvPr userDrawn="1"/>
        </p:nvSpPr>
        <p:spPr>
          <a:xfrm>
            <a:off x="14983091" y="6693244"/>
            <a:ext cx="13585375" cy="8217634"/>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Comic Sans MS" panose="030F0702030302020204" pitchFamily="66" charset="0"/>
                <a:cs typeface="Arial Narrow" panose="020B0604020202020204" pitchFamily="34" charset="0"/>
              </a:rPr>
              <a:t>What are the results from the performed experiments? If you haven’t quite completed some of the experiments, what are the possible results, and what would they mean? This section is usually in the center of the board to emphasize it. Make sure you articulate your results clearly and with enthusiasm! </a:t>
            </a:r>
            <a:r>
              <a:rPr lang="en-US" sz="4800" b="1" i="0" dirty="0">
                <a:latin typeface="Comic Sans MS" panose="030F0702030302020204" pitchFamily="66" charset="0"/>
                <a:cs typeface="Arial Narrow" panose="020B0604020202020204" pitchFamily="34" charset="0"/>
              </a:rPr>
              <a:t>You can always bold sentences to really emphasize importance. Try to limit words. Figures are more informative and appealing. </a:t>
            </a:r>
            <a:r>
              <a:rPr lang="en-US" sz="4800" b="0" i="0" dirty="0">
                <a:latin typeface="Comic Sans MS" panose="030F0702030302020204" pitchFamily="66" charset="0"/>
                <a:cs typeface="Arial Narrow" panose="020B0604020202020204" pitchFamily="34" charset="0"/>
              </a:rPr>
              <a:t>[48pt Arial Narrow].</a:t>
            </a:r>
            <a:r>
              <a:rPr lang="en-US" sz="4800" b="1" i="0" dirty="0">
                <a:latin typeface="Comic Sans MS" panose="030F0702030302020204" pitchFamily="66" charset="0"/>
                <a:cs typeface="Arial Narrow" panose="020B0604020202020204" pitchFamily="34" charset="0"/>
              </a:rPr>
              <a:t> </a:t>
            </a:r>
          </a:p>
        </p:txBody>
      </p:sp>
      <p:pic>
        <p:nvPicPr>
          <p:cNvPr id="100" name="Picture 99">
            <a:extLst>
              <a:ext uri="{FF2B5EF4-FFF2-40B4-BE49-F238E27FC236}">
                <a16:creationId xmlns:a16="http://schemas.microsoft.com/office/drawing/2014/main" id="{81DAD8A8-EE6A-0DD1-B528-34252A04C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8227" y="11448577"/>
            <a:ext cx="9721930" cy="7834176"/>
          </a:xfrm>
          <a:prstGeom prst="rect">
            <a:avLst/>
          </a:prstGeom>
        </p:spPr>
      </p:pic>
      <p:sp>
        <p:nvSpPr>
          <p:cNvPr id="101" name="TextBox 100">
            <a:extLst>
              <a:ext uri="{FF2B5EF4-FFF2-40B4-BE49-F238E27FC236}">
                <a16:creationId xmlns:a16="http://schemas.microsoft.com/office/drawing/2014/main" id="{D67A4C68-8198-595C-A33E-F4EAA3DE9F87}"/>
              </a:ext>
            </a:extLst>
          </p:cNvPr>
          <p:cNvSpPr txBox="1"/>
          <p:nvPr userDrawn="1"/>
        </p:nvSpPr>
        <p:spPr>
          <a:xfrm>
            <a:off x="483323" y="19408844"/>
            <a:ext cx="13585375" cy="1754326"/>
          </a:xfrm>
          <a:prstGeom prst="rect">
            <a:avLst/>
          </a:prstGeom>
          <a:noFill/>
        </p:spPr>
        <p:txBody>
          <a:bodyPr wrap="square" rtlCol="0">
            <a:spAutoFit/>
          </a:bodyPr>
          <a:lstStyle/>
          <a:p>
            <a:pPr algn="just"/>
            <a:r>
              <a:rPr lang="en-US" sz="3600" b="0" i="0" dirty="0">
                <a:latin typeface="Comic Sans MS" panose="030F0702030302020204" pitchFamily="66" charset="0"/>
                <a:cs typeface="Arial Narrow" panose="020B0604020202020204" pitchFamily="34" charset="0"/>
              </a:rPr>
              <a:t>Figure 1. A brief description so someone can understand the figure if you aren’t there to explain it. Make sure the figure font is legible when printed!  [36pt Arial Narrow].</a:t>
            </a:r>
          </a:p>
        </p:txBody>
      </p:sp>
      <p:pic>
        <p:nvPicPr>
          <p:cNvPr id="102" name="Picture 101">
            <a:extLst>
              <a:ext uri="{FF2B5EF4-FFF2-40B4-BE49-F238E27FC236}">
                <a16:creationId xmlns:a16="http://schemas.microsoft.com/office/drawing/2014/main" id="{99A648EE-F3C2-25A0-3994-BF08BDD1AC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33735" y="14866381"/>
            <a:ext cx="14358034" cy="12678539"/>
          </a:xfrm>
          <a:prstGeom prst="rect">
            <a:avLst/>
          </a:prstGeom>
        </p:spPr>
      </p:pic>
      <p:sp>
        <p:nvSpPr>
          <p:cNvPr id="103" name="TextBox 102">
            <a:extLst>
              <a:ext uri="{FF2B5EF4-FFF2-40B4-BE49-F238E27FC236}">
                <a16:creationId xmlns:a16="http://schemas.microsoft.com/office/drawing/2014/main" id="{0E00550A-F065-0C99-D334-FB0E57235828}"/>
              </a:ext>
            </a:extLst>
          </p:cNvPr>
          <p:cNvSpPr txBox="1"/>
          <p:nvPr userDrawn="1"/>
        </p:nvSpPr>
        <p:spPr>
          <a:xfrm>
            <a:off x="15061473" y="27939797"/>
            <a:ext cx="13585375" cy="3970318"/>
          </a:xfrm>
          <a:prstGeom prst="rect">
            <a:avLst/>
          </a:prstGeom>
          <a:noFill/>
        </p:spPr>
        <p:txBody>
          <a:bodyPr wrap="square" rtlCol="0">
            <a:spAutoFit/>
          </a:bodyPr>
          <a:lstStyle/>
          <a:p>
            <a:pPr algn="just"/>
            <a:r>
              <a:rPr lang="en-US" sz="3600" b="0" i="0" dirty="0">
                <a:latin typeface="Comic Sans MS" panose="030F0702030302020204" pitchFamily="66"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[36pt Arial Narrow].</a:t>
            </a:r>
            <a:endParaRPr lang="en-US" sz="5600" b="0" i="0" dirty="0">
              <a:latin typeface="Comic Sans MS" panose="030F0702030302020204" pitchFamily="66" charset="0"/>
              <a:cs typeface="Arial Narrow" panose="020B0604020202020204" pitchFamily="34" charset="0"/>
            </a:endParaRPr>
          </a:p>
        </p:txBody>
      </p:sp>
      <p:sp>
        <p:nvSpPr>
          <p:cNvPr id="104" name="TextBox 103">
            <a:extLst>
              <a:ext uri="{FF2B5EF4-FFF2-40B4-BE49-F238E27FC236}">
                <a16:creationId xmlns:a16="http://schemas.microsoft.com/office/drawing/2014/main" id="{11AEE8C3-4DA8-D5A8-EC64-5BA30FC24720}"/>
              </a:ext>
            </a:extLst>
          </p:cNvPr>
          <p:cNvSpPr txBox="1"/>
          <p:nvPr userDrawn="1"/>
        </p:nvSpPr>
        <p:spPr>
          <a:xfrm>
            <a:off x="29514277" y="6887976"/>
            <a:ext cx="13880533" cy="9140964"/>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Comic Sans MS" panose="030F0702030302020204" pitchFamily="66" charset="0"/>
                <a:cs typeface="Arial Narrow" panose="020B0604020202020204" pitchFamily="34" charset="0"/>
              </a:rPr>
              <a:t>What do your results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This example poster has a LOT of text. Try to make your poster have less.  Figures &gt; text. </a:t>
            </a:r>
          </a:p>
        </p:txBody>
      </p:sp>
      <p:sp>
        <p:nvSpPr>
          <p:cNvPr id="105" name="Rectangle 104">
            <a:extLst>
              <a:ext uri="{FF2B5EF4-FFF2-40B4-BE49-F238E27FC236}">
                <a16:creationId xmlns:a16="http://schemas.microsoft.com/office/drawing/2014/main" id="{C7270E9E-F24A-F4F2-56E8-D61AEFF2A4F2}"/>
              </a:ext>
            </a:extLst>
          </p:cNvPr>
          <p:cNvSpPr/>
          <p:nvPr userDrawn="1"/>
        </p:nvSpPr>
        <p:spPr>
          <a:xfrm>
            <a:off x="29514276" y="18428473"/>
            <a:ext cx="13880533" cy="6001643"/>
          </a:xfrm>
          <a:prstGeom prst="rect">
            <a:avLst/>
          </a:prstGeom>
        </p:spPr>
        <p:txBody>
          <a:bodyPr wrap="square">
            <a:spAutoFit/>
          </a:bodyPr>
          <a:lstStyle/>
          <a:p>
            <a:r>
              <a:rPr lang="en-US" sz="4800" b="0" i="0" dirty="0">
                <a:latin typeface="Comic Sans MS" panose="030F0702030302020204" pitchFamily="66"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latin typeface="Comic Sans MS" panose="030F0702030302020204" pitchFamily="66" charset="0"/>
            </a:endParaRPr>
          </a:p>
        </p:txBody>
      </p:sp>
      <p:sp>
        <p:nvSpPr>
          <p:cNvPr id="106" name="Rectangle 105">
            <a:extLst>
              <a:ext uri="{FF2B5EF4-FFF2-40B4-BE49-F238E27FC236}">
                <a16:creationId xmlns:a16="http://schemas.microsoft.com/office/drawing/2014/main" id="{2F1B6312-7777-13B9-B0B5-3830D44602E7}"/>
              </a:ext>
            </a:extLst>
          </p:cNvPr>
          <p:cNvSpPr/>
          <p:nvPr userDrawn="1"/>
        </p:nvSpPr>
        <p:spPr>
          <a:xfrm>
            <a:off x="29639623" y="26876390"/>
            <a:ext cx="13585375" cy="3785652"/>
          </a:xfrm>
          <a:prstGeom prst="rect">
            <a:avLst/>
          </a:prstGeom>
        </p:spPr>
        <p:txBody>
          <a:bodyPr wrap="square">
            <a:spAutoFit/>
          </a:bodyPr>
          <a:lstStyle/>
          <a:p>
            <a:r>
              <a:rPr lang="en-US" sz="4800" b="0" i="0" dirty="0">
                <a:latin typeface="Comic Sans MS" panose="030F0702030302020204" pitchFamily="66" charset="0"/>
                <a:cs typeface="Arial Narrow" panose="020B0604020202020204" pitchFamily="34" charset="0"/>
              </a:rPr>
              <a:t>You probably want to thank your research advisor and any other mentors. This is also the space to list any scholarships/internships or funding that made it easier/possible for you to do undergraduate research.</a:t>
            </a:r>
            <a:endParaRPr lang="en-US" sz="4800" dirty="0">
              <a:latin typeface="Comic Sans MS" panose="030F0702030302020204" pitchFamily="66" charset="0"/>
            </a:endParaRPr>
          </a:p>
        </p:txBody>
      </p:sp>
      <p:cxnSp>
        <p:nvCxnSpPr>
          <p:cNvPr id="107" name="Straight Connector 106">
            <a:extLst>
              <a:ext uri="{FF2B5EF4-FFF2-40B4-BE49-F238E27FC236}">
                <a16:creationId xmlns:a16="http://schemas.microsoft.com/office/drawing/2014/main" id="{BF0D29D1-F39F-75BE-4EA2-161E573104CE}"/>
              </a:ext>
            </a:extLst>
          </p:cNvPr>
          <p:cNvCxnSpPr>
            <a:cxnSpLocks/>
          </p:cNvCxnSpPr>
          <p:nvPr userDrawn="1"/>
        </p:nvCxnSpPr>
        <p:spPr>
          <a:xfrm flipH="1">
            <a:off x="14395264" y="4323960"/>
            <a:ext cx="2"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F48B0F4-4759-ABFD-85D8-68DEF1ED06C1}"/>
              </a:ext>
            </a:extLst>
          </p:cNvPr>
          <p:cNvCxnSpPr>
            <a:cxnSpLocks/>
          </p:cNvCxnSpPr>
          <p:nvPr userDrawn="1"/>
        </p:nvCxnSpPr>
        <p:spPr>
          <a:xfrm>
            <a:off x="28991769" y="4323960"/>
            <a:ext cx="0"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A33FEB78-D1B9-FC65-A2A3-1629352BDB54}"/>
              </a:ext>
            </a:extLst>
          </p:cNvPr>
          <p:cNvSpPr/>
          <p:nvPr userDrawn="1"/>
        </p:nvSpPr>
        <p:spPr>
          <a:xfrm>
            <a:off x="14348931" y="2982841"/>
            <a:ext cx="14853693" cy="830997"/>
          </a:xfrm>
          <a:prstGeom prst="rect">
            <a:avLst/>
          </a:prstGeom>
        </p:spPr>
        <p:txBody>
          <a:bodyPr wrap="square">
            <a:spAutoFit/>
          </a:bodyPr>
          <a:lstStyle/>
          <a:p>
            <a:pPr algn="ctr"/>
            <a:r>
              <a:rPr lang="en-US" sz="4800" b="1" i="0" dirty="0">
                <a:latin typeface="Comic Sans MS" panose="030F0702030302020204" pitchFamily="66" charset="0"/>
                <a:cs typeface="Arial Narrow" panose="020B0604020202020204" pitchFamily="34" charset="0"/>
              </a:rPr>
              <a:t>College of ???</a:t>
            </a:r>
          </a:p>
        </p:txBody>
      </p:sp>
    </p:spTree>
    <p:extLst>
      <p:ext uri="{BB962C8B-B14F-4D97-AF65-F5344CB8AC3E}">
        <p14:creationId xmlns:p14="http://schemas.microsoft.com/office/powerpoint/2010/main" val="1043148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9B1F4-607E-1744-A84E-73868678420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023" t="4304" r="16270" b="60098"/>
          <a:stretch/>
        </p:blipFill>
        <p:spPr>
          <a:xfrm>
            <a:off x="32787771" y="30387440"/>
            <a:ext cx="11136422" cy="2471318"/>
          </a:xfrm>
          <a:prstGeom prst="rect">
            <a:avLst/>
          </a:prstGeom>
        </p:spPr>
      </p:pic>
      <p:cxnSp>
        <p:nvCxnSpPr>
          <p:cNvPr id="4" name="Straight Connector 3">
            <a:extLst>
              <a:ext uri="{FF2B5EF4-FFF2-40B4-BE49-F238E27FC236}">
                <a16:creationId xmlns:a16="http://schemas.microsoft.com/office/drawing/2014/main" id="{69C03930-0C00-C744-A788-3C83764F8ECF}"/>
              </a:ext>
            </a:extLst>
          </p:cNvPr>
          <p:cNvCxnSpPr>
            <a:cxnSpLocks/>
          </p:cNvCxnSpPr>
          <p:nvPr userDrawn="1"/>
        </p:nvCxnSpPr>
        <p:spPr>
          <a:xfrm>
            <a:off x="-9490" y="3555881"/>
            <a:ext cx="43891200" cy="0"/>
          </a:xfrm>
          <a:prstGeom prst="line">
            <a:avLst/>
          </a:prstGeom>
          <a:ln w="1905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D17E5F-3285-7B45-9797-5B988C1C6A06}"/>
              </a:ext>
            </a:extLst>
          </p:cNvPr>
          <p:cNvCxnSpPr>
            <a:cxnSpLocks/>
          </p:cNvCxnSpPr>
          <p:nvPr userDrawn="1"/>
        </p:nvCxnSpPr>
        <p:spPr>
          <a:xfrm>
            <a:off x="-14514" y="3829244"/>
            <a:ext cx="43891200" cy="0"/>
          </a:xfrm>
          <a:prstGeom prst="line">
            <a:avLst/>
          </a:prstGeom>
          <a:ln w="190500">
            <a:solidFill>
              <a:srgbClr val="014C2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856565-B913-6142-8F59-2C3341D0E3C8}"/>
              </a:ext>
            </a:extLst>
          </p:cNvPr>
          <p:cNvCxnSpPr>
            <a:cxnSpLocks/>
          </p:cNvCxnSpPr>
          <p:nvPr userDrawn="1"/>
        </p:nvCxnSpPr>
        <p:spPr>
          <a:xfrm>
            <a:off x="5024" y="29840714"/>
            <a:ext cx="43891200" cy="0"/>
          </a:xfrm>
          <a:prstGeom prst="line">
            <a:avLst/>
          </a:prstGeom>
          <a:ln w="1905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DD346E-73F0-6F41-A0DB-CCE5B7881591}"/>
              </a:ext>
            </a:extLst>
          </p:cNvPr>
          <p:cNvCxnSpPr>
            <a:cxnSpLocks/>
          </p:cNvCxnSpPr>
          <p:nvPr userDrawn="1"/>
        </p:nvCxnSpPr>
        <p:spPr>
          <a:xfrm>
            <a:off x="0" y="30114077"/>
            <a:ext cx="43891200" cy="0"/>
          </a:xfrm>
          <a:prstGeom prst="line">
            <a:avLst/>
          </a:prstGeom>
          <a:ln w="190500">
            <a:solidFill>
              <a:srgbClr val="014C2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055E80F-CA72-731F-ACC9-FB0061CC10C9}"/>
              </a:ext>
            </a:extLst>
          </p:cNvPr>
          <p:cNvGrpSpPr/>
          <p:nvPr userDrawn="1"/>
        </p:nvGrpSpPr>
        <p:grpSpPr>
          <a:xfrm>
            <a:off x="22701250" y="30235698"/>
            <a:ext cx="10550094" cy="2657988"/>
            <a:chOff x="20561299" y="23194323"/>
            <a:chExt cx="10947401" cy="2869531"/>
          </a:xfrm>
        </p:grpSpPr>
        <p:sp>
          <p:nvSpPr>
            <p:cNvPr id="19" name="Rectangle 18">
              <a:extLst>
                <a:ext uri="{FF2B5EF4-FFF2-40B4-BE49-F238E27FC236}">
                  <a16:creationId xmlns:a16="http://schemas.microsoft.com/office/drawing/2014/main" id="{B0631FC6-DECE-B314-DC2B-07A91DB20334}"/>
                </a:ext>
              </a:extLst>
            </p:cNvPr>
            <p:cNvSpPr/>
            <p:nvPr userDrawn="1"/>
          </p:nvSpPr>
          <p:spPr>
            <a:xfrm>
              <a:off x="20561299" y="23194323"/>
              <a:ext cx="10947401" cy="286953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7A0D4D3-25B1-77EE-9066-0E1FEF468D26}"/>
                </a:ext>
              </a:extLst>
            </p:cNvPr>
            <p:cNvGrpSpPr/>
            <p:nvPr userDrawn="1"/>
          </p:nvGrpSpPr>
          <p:grpSpPr>
            <a:xfrm>
              <a:off x="20711427" y="23254720"/>
              <a:ext cx="5359913" cy="2627212"/>
              <a:chOff x="18087690" y="21531114"/>
              <a:chExt cx="5578761" cy="2734482"/>
            </a:xfrm>
          </p:grpSpPr>
          <p:pic>
            <p:nvPicPr>
              <p:cNvPr id="11" name="Picture 10" descr="Text&#10;&#10;Description automatically generated">
                <a:extLst>
                  <a:ext uri="{FF2B5EF4-FFF2-40B4-BE49-F238E27FC236}">
                    <a16:creationId xmlns:a16="http://schemas.microsoft.com/office/drawing/2014/main" id="{B37358C0-04A5-3703-85E9-A3EC1222E7B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500" t="16901" r="68997" b="13803"/>
              <a:stretch/>
            </p:blipFill>
            <p:spPr>
              <a:xfrm>
                <a:off x="18087690" y="21531114"/>
                <a:ext cx="2704697" cy="2734482"/>
              </a:xfrm>
              <a:prstGeom prst="rect">
                <a:avLst/>
              </a:prstGeom>
              <a:ln>
                <a:noFill/>
              </a:ln>
            </p:spPr>
          </p:pic>
          <p:sp>
            <p:nvSpPr>
              <p:cNvPr id="14" name="Rectangle 13">
                <a:extLst>
                  <a:ext uri="{FF2B5EF4-FFF2-40B4-BE49-F238E27FC236}">
                    <a16:creationId xmlns:a16="http://schemas.microsoft.com/office/drawing/2014/main" id="{A52F28F5-CCB3-AC56-F333-7917B961A402}"/>
                  </a:ext>
                </a:extLst>
              </p:cNvPr>
              <p:cNvSpPr/>
              <p:nvPr userDrawn="1"/>
            </p:nvSpPr>
            <p:spPr>
              <a:xfrm>
                <a:off x="22904451" y="238760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descr="A black background with yellow and green text&#10;&#10;Description automatically generated">
            <a:extLst>
              <a:ext uri="{FF2B5EF4-FFF2-40B4-BE49-F238E27FC236}">
                <a16:creationId xmlns:a16="http://schemas.microsoft.com/office/drawing/2014/main" id="{57D1800A-5277-7CDF-3D98-926DFDD0C69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192803" y="30447418"/>
            <a:ext cx="7752381" cy="2066667"/>
          </a:xfrm>
          <a:prstGeom prst="rect">
            <a:avLst/>
          </a:prstGeom>
        </p:spPr>
      </p:pic>
    </p:spTree>
    <p:extLst>
      <p:ext uri="{BB962C8B-B14F-4D97-AF65-F5344CB8AC3E}">
        <p14:creationId xmlns:p14="http://schemas.microsoft.com/office/powerpoint/2010/main" val="3281070204"/>
      </p:ext>
    </p:extLst>
  </p:cSld>
  <p:clrMap bg1="lt1" tx1="dk1" bg2="lt2" tx2="dk2" accent1="accent1" accent2="accent2" accent3="accent3" accent4="accent4" accent5="accent5" accent6="accent6" hlink="hlink" folHlink="folHlink"/>
  <p:sldLayoutIdLst>
    <p:sldLayoutId id="2147483666" r:id="rId1"/>
    <p:sldLayoutId id="2147483665" r:id="rId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9B1F4-607E-1744-A84E-73868678420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023" t="4304" r="16270" b="60098"/>
          <a:stretch/>
        </p:blipFill>
        <p:spPr>
          <a:xfrm>
            <a:off x="31350856" y="2556754"/>
            <a:ext cx="12518571" cy="2778035"/>
          </a:xfrm>
          <a:prstGeom prst="rect">
            <a:avLst/>
          </a:prstGeom>
        </p:spPr>
      </p:pic>
      <p:cxnSp>
        <p:nvCxnSpPr>
          <p:cNvPr id="4" name="Straight Connector 3">
            <a:extLst>
              <a:ext uri="{FF2B5EF4-FFF2-40B4-BE49-F238E27FC236}">
                <a16:creationId xmlns:a16="http://schemas.microsoft.com/office/drawing/2014/main" id="{69C03930-0C00-C744-A788-3C83764F8ECF}"/>
              </a:ext>
            </a:extLst>
          </p:cNvPr>
          <p:cNvCxnSpPr>
            <a:cxnSpLocks/>
          </p:cNvCxnSpPr>
          <p:nvPr userDrawn="1"/>
        </p:nvCxnSpPr>
        <p:spPr>
          <a:xfrm>
            <a:off x="-9490" y="5606749"/>
            <a:ext cx="43891200" cy="0"/>
          </a:xfrm>
          <a:prstGeom prst="line">
            <a:avLst/>
          </a:prstGeom>
          <a:ln w="1905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D17E5F-3285-7B45-9797-5B988C1C6A06}"/>
              </a:ext>
            </a:extLst>
          </p:cNvPr>
          <p:cNvCxnSpPr>
            <a:cxnSpLocks/>
          </p:cNvCxnSpPr>
          <p:nvPr userDrawn="1"/>
        </p:nvCxnSpPr>
        <p:spPr>
          <a:xfrm>
            <a:off x="-14514" y="5880112"/>
            <a:ext cx="43891200" cy="0"/>
          </a:xfrm>
          <a:prstGeom prst="line">
            <a:avLst/>
          </a:prstGeom>
          <a:ln w="190500">
            <a:solidFill>
              <a:srgbClr val="014C2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700347A-6274-C544-8C94-7C336C901923}"/>
              </a:ext>
            </a:extLst>
          </p:cNvPr>
          <p:cNvCxnSpPr>
            <a:cxnSpLocks/>
          </p:cNvCxnSpPr>
          <p:nvPr userDrawn="1"/>
        </p:nvCxnSpPr>
        <p:spPr>
          <a:xfrm>
            <a:off x="-104505" y="2424103"/>
            <a:ext cx="43891200" cy="0"/>
          </a:xfrm>
          <a:prstGeom prst="line">
            <a:avLst/>
          </a:prstGeom>
          <a:ln w="101600">
            <a:solidFill>
              <a:srgbClr val="014C2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38056B6-9030-CDC3-9251-179375BFE199}"/>
              </a:ext>
            </a:extLst>
          </p:cNvPr>
          <p:cNvGrpSpPr/>
          <p:nvPr userDrawn="1"/>
        </p:nvGrpSpPr>
        <p:grpSpPr>
          <a:xfrm>
            <a:off x="331107" y="2696064"/>
            <a:ext cx="10550094" cy="2657988"/>
            <a:chOff x="20561299" y="23194323"/>
            <a:chExt cx="10947401" cy="2869531"/>
          </a:xfrm>
        </p:grpSpPr>
        <p:sp>
          <p:nvSpPr>
            <p:cNvPr id="13" name="Rectangle 12">
              <a:extLst>
                <a:ext uri="{FF2B5EF4-FFF2-40B4-BE49-F238E27FC236}">
                  <a16:creationId xmlns:a16="http://schemas.microsoft.com/office/drawing/2014/main" id="{0049C8C6-6A9B-404C-E1C2-32BCF0085BB4}"/>
                </a:ext>
              </a:extLst>
            </p:cNvPr>
            <p:cNvSpPr/>
            <p:nvPr userDrawn="1"/>
          </p:nvSpPr>
          <p:spPr>
            <a:xfrm>
              <a:off x="20561299" y="23194323"/>
              <a:ext cx="10947401" cy="286953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F320AD6-C6E0-9C98-4C3E-5A6F4D710FD0}"/>
                </a:ext>
              </a:extLst>
            </p:cNvPr>
            <p:cNvGrpSpPr/>
            <p:nvPr userDrawn="1"/>
          </p:nvGrpSpPr>
          <p:grpSpPr>
            <a:xfrm>
              <a:off x="20711427" y="23254720"/>
              <a:ext cx="5359912" cy="2627212"/>
              <a:chOff x="18087690" y="21531114"/>
              <a:chExt cx="5578760" cy="2734482"/>
            </a:xfrm>
          </p:grpSpPr>
          <p:pic>
            <p:nvPicPr>
              <p:cNvPr id="15" name="Picture 14" descr="Text&#10;&#10;Description automatically generated">
                <a:extLst>
                  <a:ext uri="{FF2B5EF4-FFF2-40B4-BE49-F238E27FC236}">
                    <a16:creationId xmlns:a16="http://schemas.microsoft.com/office/drawing/2014/main" id="{24113D54-A2E1-7161-D158-E31D1CD56D6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500" t="16901" r="68997" b="13803"/>
              <a:stretch/>
            </p:blipFill>
            <p:spPr>
              <a:xfrm>
                <a:off x="18087690" y="21531114"/>
                <a:ext cx="2704697" cy="2734482"/>
              </a:xfrm>
              <a:prstGeom prst="rect">
                <a:avLst/>
              </a:prstGeom>
              <a:ln>
                <a:noFill/>
              </a:ln>
            </p:spPr>
          </p:pic>
          <p:sp>
            <p:nvSpPr>
              <p:cNvPr id="18" name="Rectangle 17">
                <a:extLst>
                  <a:ext uri="{FF2B5EF4-FFF2-40B4-BE49-F238E27FC236}">
                    <a16:creationId xmlns:a16="http://schemas.microsoft.com/office/drawing/2014/main" id="{0AF955DD-3CB0-C5B8-A628-ECF6FD3E2F42}"/>
                  </a:ext>
                </a:extLst>
              </p:cNvPr>
              <p:cNvSpPr/>
              <p:nvPr userDrawn="1"/>
            </p:nvSpPr>
            <p:spPr>
              <a:xfrm>
                <a:off x="22904450" y="238760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descr="A black background with yellow and green text&#10;&#10;Description automatically generated">
            <a:extLst>
              <a:ext uri="{FF2B5EF4-FFF2-40B4-BE49-F238E27FC236}">
                <a16:creationId xmlns:a16="http://schemas.microsoft.com/office/drawing/2014/main" id="{DA2D12F7-C1E3-712C-61F2-3114CCD10A8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0073" y="2982093"/>
            <a:ext cx="7752381" cy="2066667"/>
          </a:xfrm>
          <a:prstGeom prst="rect">
            <a:avLst/>
          </a:prstGeom>
        </p:spPr>
      </p:pic>
    </p:spTree>
    <p:extLst>
      <p:ext uri="{BB962C8B-B14F-4D97-AF65-F5344CB8AC3E}">
        <p14:creationId xmlns:p14="http://schemas.microsoft.com/office/powerpoint/2010/main" val="211657543"/>
      </p:ext>
    </p:extLst>
  </p:cSld>
  <p:clrMap bg1="lt1" tx1="dk1" bg2="lt2" tx2="dk2" accent1="accent1" accent2="accent2" accent3="accent3" accent4="accent4" accent5="accent5" accent6="accent6" hlink="hlink" folHlink="folHlink"/>
  <p:sldLayoutIdLst>
    <p:sldLayoutId id="2147483679" r:id="rId1"/>
    <p:sldLayoutId id="2147483678" r:id="rId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5B36B80-FF80-8143-A24E-5C6C9C43344C}"/>
              </a:ext>
            </a:extLst>
          </p:cNvPr>
          <p:cNvCxnSpPr>
            <a:cxnSpLocks/>
          </p:cNvCxnSpPr>
          <p:nvPr userDrawn="1"/>
        </p:nvCxnSpPr>
        <p:spPr>
          <a:xfrm>
            <a:off x="-9490" y="4775081"/>
            <a:ext cx="43891200" cy="0"/>
          </a:xfrm>
          <a:prstGeom prst="line">
            <a:avLst/>
          </a:prstGeom>
          <a:ln w="1905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B50A8C-0491-024D-BE50-6C8ACAFC9413}"/>
              </a:ext>
            </a:extLst>
          </p:cNvPr>
          <p:cNvCxnSpPr>
            <a:cxnSpLocks/>
          </p:cNvCxnSpPr>
          <p:nvPr userDrawn="1"/>
        </p:nvCxnSpPr>
        <p:spPr>
          <a:xfrm>
            <a:off x="-14514" y="4972244"/>
            <a:ext cx="43891200" cy="0"/>
          </a:xfrm>
          <a:prstGeom prst="line">
            <a:avLst/>
          </a:prstGeom>
          <a:ln w="190500">
            <a:solidFill>
              <a:srgbClr val="014C22"/>
            </a:solidFill>
          </a:ln>
        </p:spPr>
        <p:style>
          <a:lnRef idx="1">
            <a:schemeClr val="accent1"/>
          </a:lnRef>
          <a:fillRef idx="0">
            <a:schemeClr val="accent1"/>
          </a:fillRef>
          <a:effectRef idx="0">
            <a:schemeClr val="accent1"/>
          </a:effectRef>
          <a:fontRef idx="minor">
            <a:schemeClr val="tx1"/>
          </a:fontRef>
        </p:style>
      </p:cxnSp>
      <p:pic>
        <p:nvPicPr>
          <p:cNvPr id="3" name="Picture 2" descr="A white rectangular sign with green and yellow text&#10;&#10;Description automatically generated">
            <a:extLst>
              <a:ext uri="{FF2B5EF4-FFF2-40B4-BE49-F238E27FC236}">
                <a16:creationId xmlns:a16="http://schemas.microsoft.com/office/drawing/2014/main" id="{5D4A5BD9-F83F-272B-C030-6478980E9B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47" y="36185"/>
            <a:ext cx="12915900" cy="4619625"/>
          </a:xfrm>
          <a:prstGeom prst="rect">
            <a:avLst/>
          </a:prstGeom>
        </p:spPr>
      </p:pic>
    </p:spTree>
    <p:extLst>
      <p:ext uri="{BB962C8B-B14F-4D97-AF65-F5344CB8AC3E}">
        <p14:creationId xmlns:p14="http://schemas.microsoft.com/office/powerpoint/2010/main" val="1753298585"/>
      </p:ext>
    </p:extLst>
  </p:cSld>
  <p:clrMap bg1="lt1" tx1="dk1" bg2="lt2" tx2="dk2" accent1="accent1" accent2="accent2" accent3="accent3" accent4="accent4" accent5="accent5" accent6="accent6" hlink="hlink" folHlink="folHlink"/>
  <p:sldLayoutIdLst>
    <p:sldLayoutId id="2147483680" r:id="rId1"/>
    <p:sldLayoutId id="2147483663" r:id="rId2"/>
  </p:sldLayoutIdLst>
  <p:txStyles>
    <p:titleStyle>
      <a:lvl1pPr algn="l" defTabSz="3291758" rtl="0" eaLnBrk="1" latinLnBrk="0" hangingPunct="1">
        <a:lnSpc>
          <a:spcPct val="90000"/>
        </a:lnSpc>
        <a:spcBef>
          <a:spcPct val="0"/>
        </a:spcBef>
        <a:buNone/>
        <a:defRPr sz="15839" kern="1200">
          <a:solidFill>
            <a:schemeClr val="tx1"/>
          </a:solidFill>
          <a:latin typeface="+mj-lt"/>
          <a:ea typeface="+mj-ea"/>
          <a:cs typeface="+mj-cs"/>
        </a:defRPr>
      </a:lvl1pPr>
    </p:titleStyle>
    <p:bodyStyle>
      <a:lvl1pPr marL="822940" indent="-822940" algn="l" defTabSz="3291758"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19" indent="-822940" algn="l" defTabSz="3291758"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697" indent="-822940" algn="l" defTabSz="3291758"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576"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455"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334"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2"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2"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1"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758" rtl="0" eaLnBrk="1" latinLnBrk="0" hangingPunct="1">
        <a:defRPr sz="6480" kern="1200">
          <a:solidFill>
            <a:schemeClr val="tx1"/>
          </a:solidFill>
          <a:latin typeface="+mn-lt"/>
          <a:ea typeface="+mn-ea"/>
          <a:cs typeface="+mn-cs"/>
        </a:defRPr>
      </a:lvl1pPr>
      <a:lvl2pPr marL="1645879" algn="l" defTabSz="3291758" rtl="0" eaLnBrk="1" latinLnBrk="0" hangingPunct="1">
        <a:defRPr sz="6480" kern="1200">
          <a:solidFill>
            <a:schemeClr val="tx1"/>
          </a:solidFill>
          <a:latin typeface="+mn-lt"/>
          <a:ea typeface="+mn-ea"/>
          <a:cs typeface="+mn-cs"/>
        </a:defRPr>
      </a:lvl2pPr>
      <a:lvl3pPr marL="3291758" algn="l" defTabSz="3291758" rtl="0" eaLnBrk="1" latinLnBrk="0" hangingPunct="1">
        <a:defRPr sz="6480" kern="1200">
          <a:solidFill>
            <a:schemeClr val="tx1"/>
          </a:solidFill>
          <a:latin typeface="+mn-lt"/>
          <a:ea typeface="+mn-ea"/>
          <a:cs typeface="+mn-cs"/>
        </a:defRPr>
      </a:lvl3pPr>
      <a:lvl4pPr marL="4937636" algn="l" defTabSz="3291758" rtl="0" eaLnBrk="1" latinLnBrk="0" hangingPunct="1">
        <a:defRPr sz="6480" kern="1200">
          <a:solidFill>
            <a:schemeClr val="tx1"/>
          </a:solidFill>
          <a:latin typeface="+mn-lt"/>
          <a:ea typeface="+mn-ea"/>
          <a:cs typeface="+mn-cs"/>
        </a:defRPr>
      </a:lvl4pPr>
      <a:lvl5pPr marL="6583516" algn="l" defTabSz="3291758" rtl="0" eaLnBrk="1" latinLnBrk="0" hangingPunct="1">
        <a:defRPr sz="6480" kern="1200">
          <a:solidFill>
            <a:schemeClr val="tx1"/>
          </a:solidFill>
          <a:latin typeface="+mn-lt"/>
          <a:ea typeface="+mn-ea"/>
          <a:cs typeface="+mn-cs"/>
        </a:defRPr>
      </a:lvl5pPr>
      <a:lvl6pPr marL="8229395" algn="l" defTabSz="3291758" rtl="0" eaLnBrk="1" latinLnBrk="0" hangingPunct="1">
        <a:defRPr sz="6480" kern="1200">
          <a:solidFill>
            <a:schemeClr val="tx1"/>
          </a:solidFill>
          <a:latin typeface="+mn-lt"/>
          <a:ea typeface="+mn-ea"/>
          <a:cs typeface="+mn-cs"/>
        </a:defRPr>
      </a:lvl6pPr>
      <a:lvl7pPr marL="9875273" algn="l" defTabSz="3291758" rtl="0" eaLnBrk="1" latinLnBrk="0" hangingPunct="1">
        <a:defRPr sz="6480" kern="1200">
          <a:solidFill>
            <a:schemeClr val="tx1"/>
          </a:solidFill>
          <a:latin typeface="+mn-lt"/>
          <a:ea typeface="+mn-ea"/>
          <a:cs typeface="+mn-cs"/>
        </a:defRPr>
      </a:lvl7pPr>
      <a:lvl8pPr marL="11521152" algn="l" defTabSz="3291758" rtl="0" eaLnBrk="1" latinLnBrk="0" hangingPunct="1">
        <a:defRPr sz="6480" kern="1200">
          <a:solidFill>
            <a:schemeClr val="tx1"/>
          </a:solidFill>
          <a:latin typeface="+mn-lt"/>
          <a:ea typeface="+mn-ea"/>
          <a:cs typeface="+mn-cs"/>
        </a:defRPr>
      </a:lvl8pPr>
      <a:lvl9pPr marL="13167031" algn="l" defTabSz="3291758" rtl="0" eaLnBrk="1" latinLnBrk="0" hangingPunct="1">
        <a:defRPr sz="64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C8C271"/>
            </a:gs>
            <a:gs pos="100000">
              <a:schemeClr val="bg1"/>
            </a:gs>
          </a:gsLst>
          <a:lin ang="5400000" scaled="1"/>
        </a:gradFill>
        <a:effectLst/>
      </p:bgPr>
    </p:bg>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25F5313-07C0-9C3D-C4EE-FE63CA7B4FD6}"/>
              </a:ext>
            </a:extLst>
          </p:cNvPr>
          <p:cNvCxnSpPr>
            <a:cxnSpLocks/>
          </p:cNvCxnSpPr>
          <p:nvPr userDrawn="1"/>
        </p:nvCxnSpPr>
        <p:spPr>
          <a:xfrm>
            <a:off x="-4963" y="4127606"/>
            <a:ext cx="43891200" cy="0"/>
          </a:xfrm>
          <a:prstGeom prst="line">
            <a:avLst/>
          </a:prstGeom>
          <a:ln w="101600">
            <a:solidFill>
              <a:srgbClr val="014C22"/>
            </a:solidFill>
          </a:ln>
        </p:spPr>
        <p:style>
          <a:lnRef idx="1">
            <a:schemeClr val="accent1"/>
          </a:lnRef>
          <a:fillRef idx="0">
            <a:schemeClr val="accent1"/>
          </a:fillRef>
          <a:effectRef idx="0">
            <a:schemeClr val="accent1"/>
          </a:effectRef>
          <a:fontRef idx="minor">
            <a:schemeClr val="tx1"/>
          </a:fontRef>
        </p:style>
      </p:cxnSp>
      <p:pic>
        <p:nvPicPr>
          <p:cNvPr id="65" name="Picture 64" descr="Logo, icon&#10;&#10;Description automatically generated">
            <a:extLst>
              <a:ext uri="{FF2B5EF4-FFF2-40B4-BE49-F238E27FC236}">
                <a16:creationId xmlns:a16="http://schemas.microsoft.com/office/drawing/2014/main" id="{03F21BB7-ABD9-E739-D0EC-42186520C9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97848" y="56941"/>
            <a:ext cx="3988389" cy="3988389"/>
          </a:xfrm>
          <a:prstGeom prst="rect">
            <a:avLst/>
          </a:prstGeom>
        </p:spPr>
      </p:pic>
      <p:pic>
        <p:nvPicPr>
          <p:cNvPr id="66" name="Picture 65" descr="Logo, qr code&#10;&#10;Description automatically generated">
            <a:extLst>
              <a:ext uri="{FF2B5EF4-FFF2-40B4-BE49-F238E27FC236}">
                <a16:creationId xmlns:a16="http://schemas.microsoft.com/office/drawing/2014/main" id="{9F9ACC7B-1240-FCC2-3558-30331E0F077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816" t="4387" r="4435" b="5136"/>
          <a:stretch/>
        </p:blipFill>
        <p:spPr>
          <a:xfrm>
            <a:off x="148284" y="177478"/>
            <a:ext cx="3654425" cy="3705825"/>
          </a:xfrm>
          <a:prstGeom prst="rect">
            <a:avLst/>
          </a:prstGeom>
          <a:ln w="76200">
            <a:solidFill>
              <a:schemeClr val="tx1"/>
            </a:solidFill>
          </a:ln>
        </p:spPr>
      </p:pic>
    </p:spTree>
    <p:extLst>
      <p:ext uri="{BB962C8B-B14F-4D97-AF65-F5344CB8AC3E}">
        <p14:creationId xmlns:p14="http://schemas.microsoft.com/office/powerpoint/2010/main" val="3200339080"/>
      </p:ext>
    </p:extLst>
  </p:cSld>
  <p:clrMap bg1="lt1" tx1="dk1" bg2="lt2" tx2="dk2" accent1="accent1" accent2="accent2" accent3="accent3" accent4="accent4" accent5="accent5" accent6="accent6" hlink="hlink" folHlink="folHlink"/>
  <p:sldLayoutIdLst>
    <p:sldLayoutId id="2147483692"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7ADE06-3CD7-48F3-BD33-C03F66909489}"/>
              </a:ext>
            </a:extLst>
          </p:cNvPr>
          <p:cNvSpPr txBox="1"/>
          <p:nvPr/>
        </p:nvSpPr>
        <p:spPr>
          <a:xfrm>
            <a:off x="9329" y="248240"/>
            <a:ext cx="43872537" cy="380104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u="sng" dirty="0">
                <a:cs typeface="Calibri"/>
              </a:rPr>
              <a:t>Instructions for creating your CURC poster</a:t>
            </a:r>
          </a:p>
          <a:p>
            <a:endParaRPr lang="en-US" sz="7250" dirty="0">
              <a:cs typeface="Calibri"/>
            </a:endParaRPr>
          </a:p>
          <a:p>
            <a:endParaRPr lang="en-US" sz="7250" dirty="0">
              <a:cs typeface="Calibri"/>
            </a:endParaRPr>
          </a:p>
        </p:txBody>
      </p:sp>
      <p:sp>
        <p:nvSpPr>
          <p:cNvPr id="2" name="TextBox 1">
            <a:extLst>
              <a:ext uri="{FF2B5EF4-FFF2-40B4-BE49-F238E27FC236}">
                <a16:creationId xmlns:a16="http://schemas.microsoft.com/office/drawing/2014/main" id="{60EA6955-24EF-4B6B-8015-5C5E45F07DCB}"/>
              </a:ext>
            </a:extLst>
          </p:cNvPr>
          <p:cNvSpPr txBox="1"/>
          <p:nvPr/>
        </p:nvSpPr>
        <p:spPr>
          <a:xfrm>
            <a:off x="9331" y="2905181"/>
            <a:ext cx="43872537" cy="26871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50" dirty="0">
                <a:cs typeface="Calibri"/>
              </a:rPr>
              <a:t>Slides 3-5 are the CURC poster templates. If you are presenting a research poster or service-learning poster you may use one of these templates for your poster. Go to the three dots in the upper right side and select "download" to get started. </a:t>
            </a:r>
          </a:p>
          <a:p>
            <a:endParaRPr lang="en-US" sz="7250" dirty="0">
              <a:cs typeface="Calibri"/>
            </a:endParaRPr>
          </a:p>
          <a:p>
            <a:r>
              <a:rPr lang="en-US" sz="7250" dirty="0">
                <a:cs typeface="Calibri"/>
              </a:rPr>
              <a:t>If you choose to design your own poster, </a:t>
            </a:r>
            <a:r>
              <a:rPr lang="en-US" dirty="0"/>
              <a:t>it must be </a:t>
            </a:r>
            <a:r>
              <a:rPr lang="en-US" b="1" dirty="0"/>
              <a:t>36 inches tall by 48 inches wide</a:t>
            </a:r>
            <a:r>
              <a:rPr lang="en-US" dirty="0"/>
              <a:t> (3 feet by 4 feet). In PowerPoint, this is adjusted by clicking “Design &gt; Slide Size.” </a:t>
            </a:r>
            <a:r>
              <a:rPr lang="en-US" sz="7250" dirty="0">
                <a:cs typeface="Calibri"/>
              </a:rPr>
              <a:t>The templates included here are already formatted to be in the correct size. </a:t>
            </a:r>
            <a:endParaRPr lang="en-US" dirty="0">
              <a:cs typeface="Calibri"/>
            </a:endParaRPr>
          </a:p>
          <a:p>
            <a:endParaRPr lang="en-US" sz="7250" dirty="0">
              <a:cs typeface="Calibri"/>
            </a:endParaRPr>
          </a:p>
          <a:p>
            <a:r>
              <a:rPr lang="en-US" sz="7250" dirty="0">
                <a:cs typeface="Calibri"/>
              </a:rPr>
              <a:t>We recommend you share your poster with all authors listed and with your mentor, before printing. All research and service-learning posters should include information on the project’s </a:t>
            </a:r>
            <a:r>
              <a:rPr lang="en-US" sz="7250" i="1" dirty="0">
                <a:cs typeface="Calibri"/>
              </a:rPr>
              <a:t>background, approaches/methods, findings/results</a:t>
            </a:r>
            <a:r>
              <a:rPr lang="en-US" sz="7250" dirty="0">
                <a:cs typeface="Calibri"/>
              </a:rPr>
              <a:t>, and </a:t>
            </a:r>
            <a:r>
              <a:rPr lang="en-US" sz="7250" i="1" dirty="0">
                <a:cs typeface="Calibri"/>
              </a:rPr>
              <a:t>implications/conclusions</a:t>
            </a:r>
            <a:r>
              <a:rPr lang="en-US" sz="7250" dirty="0">
                <a:ea typeface="+mn-lt"/>
                <a:cs typeface="+mn-lt"/>
              </a:rPr>
              <a:t>.</a:t>
            </a:r>
          </a:p>
          <a:p>
            <a:endParaRPr lang="en-US" sz="7250" dirty="0">
              <a:ea typeface="+mn-lt"/>
              <a:cs typeface="+mn-lt"/>
            </a:endParaRPr>
          </a:p>
          <a:p>
            <a:r>
              <a:rPr lang="en-US" sz="7250" dirty="0">
                <a:ea typeface="+mn-lt"/>
                <a:cs typeface="+mn-lt"/>
              </a:rPr>
              <a:t>General rules of thumb:</a:t>
            </a:r>
          </a:p>
          <a:p>
            <a:pPr marL="1143000" indent="-1143000">
              <a:buFont typeface="Arial"/>
              <a:buChar char="•"/>
            </a:pPr>
            <a:r>
              <a:rPr lang="en-US" sz="7250" dirty="0">
                <a:ea typeface="+mn-lt"/>
                <a:cs typeface="+mn-lt"/>
              </a:rPr>
              <a:t>Stick to &lt; 3 main colors, especially in figures. Too many colors can make the poster look too busy.</a:t>
            </a:r>
          </a:p>
          <a:p>
            <a:pPr marL="1143000" indent="-1143000">
              <a:buFont typeface="Arial"/>
              <a:buChar char="•"/>
            </a:pPr>
            <a:r>
              <a:rPr lang="en-US" sz="7250" dirty="0">
                <a:ea typeface="+mn-lt"/>
                <a:cs typeface="+mn-lt"/>
              </a:rPr>
              <a:t>Limit the amount of text on a poster. This is tricky! There should be enough text for someone walking by to get a general idea of what is going on, but you also want to encourage visitors to interact with you about your work. </a:t>
            </a:r>
          </a:p>
          <a:p>
            <a:pPr marL="1143000" indent="-1143000">
              <a:buFont typeface="Arial"/>
              <a:buChar char="•"/>
            </a:pPr>
            <a:r>
              <a:rPr lang="en-US" sz="7250" b="1" dirty="0">
                <a:ea typeface="+mn-lt"/>
                <a:cs typeface="+mn-lt"/>
              </a:rPr>
              <a:t>Minimum </a:t>
            </a:r>
            <a:r>
              <a:rPr lang="en-US" sz="7250" dirty="0">
                <a:ea typeface="+mn-lt"/>
                <a:cs typeface="+mn-lt"/>
              </a:rPr>
              <a:t>recommended text sizes are: 85 </a:t>
            </a:r>
            <a:r>
              <a:rPr lang="en-US" sz="7250" dirty="0" err="1">
                <a:ea typeface="+mn-lt"/>
                <a:cs typeface="+mn-lt"/>
              </a:rPr>
              <a:t>pt</a:t>
            </a:r>
            <a:r>
              <a:rPr lang="en-US" sz="7250" dirty="0">
                <a:ea typeface="+mn-lt"/>
                <a:cs typeface="+mn-lt"/>
              </a:rPr>
              <a:t> font for the main title, 36 </a:t>
            </a:r>
            <a:r>
              <a:rPr lang="en-US" sz="7250" dirty="0" err="1">
                <a:ea typeface="+mn-lt"/>
                <a:cs typeface="+mn-lt"/>
              </a:rPr>
              <a:t>pt</a:t>
            </a:r>
            <a:r>
              <a:rPr lang="en-US" sz="7250" dirty="0">
                <a:ea typeface="+mn-lt"/>
                <a:cs typeface="+mn-lt"/>
              </a:rPr>
              <a:t> for subheadings, 24 </a:t>
            </a:r>
            <a:r>
              <a:rPr lang="en-US" sz="7250" dirty="0" err="1">
                <a:ea typeface="+mn-lt"/>
                <a:cs typeface="+mn-lt"/>
              </a:rPr>
              <a:t>pt</a:t>
            </a:r>
            <a:r>
              <a:rPr lang="en-US" sz="7250" dirty="0">
                <a:ea typeface="+mn-lt"/>
                <a:cs typeface="+mn-lt"/>
              </a:rPr>
              <a:t> for body text, and 18 </a:t>
            </a:r>
            <a:r>
              <a:rPr lang="en-US" sz="7250" dirty="0" err="1">
                <a:ea typeface="+mn-lt"/>
                <a:cs typeface="+mn-lt"/>
              </a:rPr>
              <a:t>pt</a:t>
            </a:r>
            <a:r>
              <a:rPr lang="en-US" sz="7250" dirty="0">
                <a:ea typeface="+mn-lt"/>
                <a:cs typeface="+mn-lt"/>
              </a:rPr>
              <a:t> for captions. </a:t>
            </a:r>
            <a:r>
              <a:rPr lang="en-US" sz="7250" b="1" dirty="0">
                <a:ea typeface="+mn-lt"/>
                <a:cs typeface="+mn-lt"/>
              </a:rPr>
              <a:t>Don't go smaller than this!</a:t>
            </a:r>
            <a:endParaRPr lang="en-US" sz="7250" dirty="0">
              <a:ea typeface="+mn-lt"/>
              <a:cs typeface="+mn-lt"/>
            </a:endParaRPr>
          </a:p>
          <a:p>
            <a:pPr marL="1143000" indent="-1143000">
              <a:buFont typeface="Arial"/>
              <a:buChar char="•"/>
            </a:pPr>
            <a:r>
              <a:rPr lang="en-US" sz="7250" dirty="0">
                <a:ea typeface="+mn-lt"/>
                <a:cs typeface="+mn-lt"/>
              </a:rPr>
              <a:t>Use no more than 2 fonts for the entire poster (e.g., 1 font for headings, 1 font for information). </a:t>
            </a:r>
          </a:p>
          <a:p>
            <a:pPr marL="1143000" indent="-1143000">
              <a:buFont typeface="Arial"/>
              <a:buChar char="•"/>
            </a:pPr>
            <a:r>
              <a:rPr lang="en-US" sz="7250" dirty="0">
                <a:ea typeface="+mn-lt"/>
                <a:cs typeface="+mn-lt"/>
              </a:rPr>
              <a:t>Print your poster EARLY! Poster printing services can get very backed up close to the event. </a:t>
            </a:r>
          </a:p>
          <a:p>
            <a:pPr marL="1143000" indent="-1143000">
              <a:buFont typeface="Arial"/>
              <a:buChar char="•"/>
            </a:pPr>
            <a:r>
              <a:rPr lang="en-US" sz="7250" dirty="0">
                <a:cs typeface="Calibri"/>
              </a:rPr>
              <a:t>Prepare your talk. The information you say out loud should align with the information on the poster, and you should provide </a:t>
            </a:r>
            <a:r>
              <a:rPr lang="en-US" sz="7250" i="1" dirty="0">
                <a:cs typeface="Calibri"/>
              </a:rPr>
              <a:t>more </a:t>
            </a:r>
            <a:r>
              <a:rPr lang="en-US" sz="7250" dirty="0">
                <a:cs typeface="Calibri"/>
              </a:rPr>
              <a:t>information out loud than what’s listed on the poster. </a:t>
            </a:r>
          </a:p>
          <a:p>
            <a:pPr marL="1143000" indent="-1143000">
              <a:buFont typeface="Arial"/>
              <a:buChar char="•"/>
            </a:pPr>
            <a:r>
              <a:rPr lang="en-US" sz="7250" dirty="0">
                <a:cs typeface="Calibri"/>
              </a:rPr>
              <a:t>Practice your “sales pitch." When someone walks by, what can you say to make them want to know more? It can be something simple like "Hello! Did you know that [something about your work]? Can I tell you more?" </a:t>
            </a:r>
          </a:p>
        </p:txBody>
      </p:sp>
    </p:spTree>
    <p:extLst>
      <p:ext uri="{BB962C8B-B14F-4D97-AF65-F5344CB8AC3E}">
        <p14:creationId xmlns:p14="http://schemas.microsoft.com/office/powerpoint/2010/main" val="188513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EA6955-24EF-4B6B-8015-5C5E45F07DCB}"/>
              </a:ext>
            </a:extLst>
          </p:cNvPr>
          <p:cNvSpPr txBox="1"/>
          <p:nvPr/>
        </p:nvSpPr>
        <p:spPr>
          <a:xfrm>
            <a:off x="9331" y="4324739"/>
            <a:ext cx="43872537" cy="187512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50" dirty="0">
                <a:cs typeface="Calibri"/>
              </a:rPr>
              <a:t>Talk with your mentor to see if your department can assist in poster printing. All posters can be printed at the Morgan Library for a fee.  Below are instructions on how to prepare your poster to print at the library.</a:t>
            </a:r>
          </a:p>
          <a:p>
            <a:endParaRPr lang="en-US" sz="7250" dirty="0">
              <a:cs typeface="Calibri"/>
            </a:endParaRPr>
          </a:p>
          <a:p>
            <a:pPr marL="1371600" indent="-1371600">
              <a:spcAft>
                <a:spcPts val="3000"/>
              </a:spcAft>
              <a:buAutoNum type="arabicPeriod"/>
            </a:pPr>
            <a:r>
              <a:rPr lang="en-US" sz="7250" dirty="0">
                <a:cs typeface="Calibri"/>
              </a:rPr>
              <a:t>Create your poster using one of the templates, and remove all other slides in the presentation so you have only 1 slide. (If you are designing your own poster, adjust the slide size under “Design &gt; Slide Size” to be 36” tall x 48” wide).</a:t>
            </a:r>
          </a:p>
          <a:p>
            <a:pPr marL="1371600" indent="-1371600">
              <a:spcAft>
                <a:spcPts val="3000"/>
              </a:spcAft>
              <a:buAutoNum type="arabicPeriod"/>
            </a:pPr>
            <a:r>
              <a:rPr lang="en-US" sz="7250" dirty="0">
                <a:cs typeface="Calibri"/>
              </a:rPr>
              <a:t>Export your pptx slide as a PDF (NOTE: </a:t>
            </a:r>
            <a:r>
              <a:rPr lang="en-US" sz="7250" b="1" dirty="0">
                <a:cs typeface="Calibri"/>
              </a:rPr>
              <a:t>do NOT </a:t>
            </a:r>
            <a:r>
              <a:rPr lang="en-US" sz="7250" dirty="0">
                <a:cs typeface="Calibri"/>
              </a:rPr>
              <a:t>go to “Print &gt; Save as PDF,” as this will probably force the document dimensions to the typical printing size of 8.5"x11". Instead, click “File &gt; Export.” )</a:t>
            </a:r>
          </a:p>
          <a:p>
            <a:pPr marL="1371600" indent="-1371600">
              <a:spcAft>
                <a:spcPts val="3000"/>
              </a:spcAft>
              <a:buAutoNum type="arabicPeriod"/>
            </a:pPr>
            <a:r>
              <a:rPr lang="en-US" sz="7250" dirty="0">
                <a:ea typeface="+mn-lt"/>
                <a:cs typeface="+mn-lt"/>
              </a:rPr>
              <a:t>Save your PDF file on a </a:t>
            </a:r>
            <a:r>
              <a:rPr lang="en-US" sz="7250" b="1" dirty="0">
                <a:ea typeface="+mn-lt"/>
                <a:cs typeface="+mn-lt"/>
              </a:rPr>
              <a:t>USB drive </a:t>
            </a:r>
            <a:r>
              <a:rPr lang="en-US" sz="7250" dirty="0">
                <a:ea typeface="+mn-lt"/>
                <a:cs typeface="+mn-lt"/>
              </a:rPr>
              <a:t>or email it to yourself. </a:t>
            </a:r>
          </a:p>
          <a:p>
            <a:pPr marL="1371600" indent="-1371600">
              <a:spcAft>
                <a:spcPts val="3000"/>
              </a:spcAft>
              <a:buAutoNum type="arabicPeriod"/>
            </a:pPr>
            <a:r>
              <a:rPr lang="en-US" sz="7250" dirty="0">
                <a:ea typeface="+mn-lt"/>
                <a:cs typeface="+mn-lt"/>
              </a:rPr>
              <a:t>Visit the </a:t>
            </a:r>
            <a:r>
              <a:rPr lang="en-US" sz="7250" b="1" dirty="0">
                <a:ea typeface="+mn-lt"/>
                <a:cs typeface="+mn-lt"/>
              </a:rPr>
              <a:t>Morgan Library Help Desk </a:t>
            </a:r>
            <a:r>
              <a:rPr lang="en-US" sz="7250" dirty="0">
                <a:ea typeface="+mn-lt"/>
                <a:cs typeface="+mn-lt"/>
              </a:rPr>
              <a:t>and one of the staff members will print it for you. You must be present when printing a poster. The Help Desk closes at 9:45pm and will not be able to print posters after 9:15pm. </a:t>
            </a:r>
          </a:p>
          <a:p>
            <a:pPr marL="1371600" indent="-1371600">
              <a:spcAft>
                <a:spcPts val="3000"/>
              </a:spcAft>
              <a:buAutoNum type="arabicPeriod"/>
            </a:pPr>
            <a:r>
              <a:rPr lang="en-US" sz="7250" dirty="0">
                <a:ea typeface="+mn-lt"/>
                <a:cs typeface="+mn-lt"/>
              </a:rPr>
              <a:t>Remove any excess white edges or borders off your printed poster using the library’s </a:t>
            </a:r>
            <a:r>
              <a:rPr lang="en-US" sz="7250" b="1" dirty="0">
                <a:ea typeface="+mn-lt"/>
                <a:cs typeface="+mn-lt"/>
              </a:rPr>
              <a:t>poster slicer</a:t>
            </a:r>
            <a:r>
              <a:rPr lang="en-US" sz="7250" dirty="0">
                <a:ea typeface="+mn-lt"/>
                <a:cs typeface="+mn-lt"/>
              </a:rPr>
              <a:t>.  </a:t>
            </a:r>
          </a:p>
          <a:p>
            <a:endParaRPr lang="en-US" sz="7250" dirty="0">
              <a:cs typeface="Calibri"/>
            </a:endParaRPr>
          </a:p>
          <a:p>
            <a:endParaRPr lang="en-US" sz="7250" dirty="0">
              <a:cs typeface="Calibri"/>
            </a:endParaRPr>
          </a:p>
          <a:p>
            <a:endParaRPr lang="en-US" sz="7250" dirty="0">
              <a:cs typeface="Calibri"/>
            </a:endParaRPr>
          </a:p>
        </p:txBody>
      </p:sp>
      <p:sp>
        <p:nvSpPr>
          <p:cNvPr id="3" name="TextBox 2">
            <a:extLst>
              <a:ext uri="{FF2B5EF4-FFF2-40B4-BE49-F238E27FC236}">
                <a16:creationId xmlns:a16="http://schemas.microsoft.com/office/drawing/2014/main" id="{F27ADE06-3CD7-48F3-BD33-C03F66909489}"/>
              </a:ext>
            </a:extLst>
          </p:cNvPr>
          <p:cNvSpPr txBox="1"/>
          <p:nvPr/>
        </p:nvSpPr>
        <p:spPr>
          <a:xfrm>
            <a:off x="9329" y="555171"/>
            <a:ext cx="43872537" cy="380104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u="sng" dirty="0">
                <a:cs typeface="Calibri"/>
              </a:rPr>
              <a:t>Printing your poster</a:t>
            </a:r>
          </a:p>
          <a:p>
            <a:endParaRPr lang="en-US" sz="7250" dirty="0">
              <a:cs typeface="Calibri"/>
            </a:endParaRPr>
          </a:p>
          <a:p>
            <a:endParaRPr lang="en-US" sz="7250" dirty="0">
              <a:cs typeface="Calibri"/>
            </a:endParaRPr>
          </a:p>
        </p:txBody>
      </p:sp>
      <p:sp>
        <p:nvSpPr>
          <p:cNvPr id="4" name="TextBox 3">
            <a:extLst>
              <a:ext uri="{FF2B5EF4-FFF2-40B4-BE49-F238E27FC236}">
                <a16:creationId xmlns:a16="http://schemas.microsoft.com/office/drawing/2014/main" id="{5C552290-0334-4A60-B973-064746DCA5F7}"/>
              </a:ext>
            </a:extLst>
          </p:cNvPr>
          <p:cNvSpPr txBox="1"/>
          <p:nvPr/>
        </p:nvSpPr>
        <p:spPr>
          <a:xfrm>
            <a:off x="9329" y="2430863"/>
            <a:ext cx="43872537"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b="1" dirty="0">
                <a:cs typeface="Calibri"/>
              </a:rPr>
              <a:t>We recommend printing your poster before the week of CURC. </a:t>
            </a:r>
          </a:p>
        </p:txBody>
      </p:sp>
    </p:spTree>
    <p:extLst>
      <p:ext uri="{BB962C8B-B14F-4D97-AF65-F5344CB8AC3E}">
        <p14:creationId xmlns:p14="http://schemas.microsoft.com/office/powerpoint/2010/main" val="271803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643560-0C1A-E94E-8547-426EFAD859C2}"/>
              </a:ext>
            </a:extLst>
          </p:cNvPr>
          <p:cNvSpPr/>
          <p:nvPr/>
        </p:nvSpPr>
        <p:spPr>
          <a:xfrm>
            <a:off x="0" y="1901355"/>
            <a:ext cx="43891199" cy="830997"/>
          </a:xfrm>
          <a:prstGeom prst="rect">
            <a:avLst/>
          </a:prstGeom>
        </p:spPr>
        <p:txBody>
          <a:bodyPr wrap="square">
            <a:spAutoFit/>
          </a:bodyPr>
          <a:lstStyle/>
          <a:p>
            <a:pPr algn="ctr"/>
            <a:r>
              <a:rPr lang="en-US" sz="4800" b="1" i="1" dirty="0">
                <a:latin typeface="Arial Narrow" panose="020B0604020202020204" pitchFamily="34" charset="0"/>
                <a:cs typeface="Arial Narrow" panose="020B0604020202020204" pitchFamily="34" charset="0"/>
              </a:rPr>
              <a:t>Presenter First Last, </a:t>
            </a:r>
            <a:r>
              <a:rPr lang="en-US" sz="4800" b="0" i="1" dirty="0">
                <a:latin typeface="Arial Narrow" panose="020B0604020202020204" pitchFamily="34" charset="0"/>
                <a:cs typeface="Arial Narrow" panose="020B0604020202020204" pitchFamily="34" charset="0"/>
              </a:rPr>
              <a:t>Author 2, Author 3,… Professor First Last [48pt, Arial Narrow Italic] </a:t>
            </a:r>
          </a:p>
        </p:txBody>
      </p:sp>
      <p:sp>
        <p:nvSpPr>
          <p:cNvPr id="3" name="TextBox 2">
            <a:extLst>
              <a:ext uri="{FF2B5EF4-FFF2-40B4-BE49-F238E27FC236}">
                <a16:creationId xmlns:a16="http://schemas.microsoft.com/office/drawing/2014/main" id="{ED08A7B1-C3CF-2348-9594-7003F13D7046}"/>
              </a:ext>
            </a:extLst>
          </p:cNvPr>
          <p:cNvSpPr txBox="1"/>
          <p:nvPr/>
        </p:nvSpPr>
        <p:spPr>
          <a:xfrm>
            <a:off x="1" y="125697"/>
            <a:ext cx="43891198" cy="1631216"/>
          </a:xfrm>
          <a:prstGeom prst="rect">
            <a:avLst/>
          </a:prstGeom>
          <a:noFill/>
        </p:spPr>
        <p:txBody>
          <a:bodyPr wrap="square" rtlCol="0">
            <a:spAutoFit/>
          </a:bodyPr>
          <a:lstStyle/>
          <a:p>
            <a:pPr algn="ctr"/>
            <a:r>
              <a:rPr lang="en-US" sz="10000" b="1" i="0" dirty="0">
                <a:latin typeface="Arial Narrow" panose="020B0604020202020204" pitchFamily="34" charset="0"/>
                <a:cs typeface="Arial Narrow" panose="020B0604020202020204" pitchFamily="34" charset="0"/>
              </a:rPr>
              <a:t>Eye-Catching, Informative Title [100pt, Arial Narrow Bold]</a:t>
            </a:r>
          </a:p>
        </p:txBody>
      </p:sp>
      <p:sp>
        <p:nvSpPr>
          <p:cNvPr id="4" name="TextBox 3">
            <a:extLst>
              <a:ext uri="{FF2B5EF4-FFF2-40B4-BE49-F238E27FC236}">
                <a16:creationId xmlns:a16="http://schemas.microsoft.com/office/drawing/2014/main" id="{CF75B5D3-2264-6242-8D53-6CC62612F07F}"/>
              </a:ext>
            </a:extLst>
          </p:cNvPr>
          <p:cNvSpPr txBox="1"/>
          <p:nvPr/>
        </p:nvSpPr>
        <p:spPr>
          <a:xfrm>
            <a:off x="0" y="425356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Background and Significance </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5" name="TextBox 4">
            <a:extLst>
              <a:ext uri="{FF2B5EF4-FFF2-40B4-BE49-F238E27FC236}">
                <a16:creationId xmlns:a16="http://schemas.microsoft.com/office/drawing/2014/main" id="{B4595C8B-FB6E-0747-9C37-A7DCB8E801DC}"/>
              </a:ext>
            </a:extLst>
          </p:cNvPr>
          <p:cNvSpPr txBox="1"/>
          <p:nvPr/>
        </p:nvSpPr>
        <p:spPr>
          <a:xfrm>
            <a:off x="-65318" y="222155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Methods/Techniques/Experiments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6" name="TextBox 5">
            <a:extLst>
              <a:ext uri="{FF2B5EF4-FFF2-40B4-BE49-F238E27FC236}">
                <a16:creationId xmlns:a16="http://schemas.microsoft.com/office/drawing/2014/main" id="{B2FA14BA-D930-6745-B29B-033FC865E3B9}"/>
              </a:ext>
            </a:extLst>
          </p:cNvPr>
          <p:cNvSpPr txBox="1"/>
          <p:nvPr/>
        </p:nvSpPr>
        <p:spPr>
          <a:xfrm>
            <a:off x="14499768" y="425356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Main Findings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7" name="TextBox 6">
            <a:extLst>
              <a:ext uri="{FF2B5EF4-FFF2-40B4-BE49-F238E27FC236}">
                <a16:creationId xmlns:a16="http://schemas.microsoft.com/office/drawing/2014/main" id="{7EF09F1C-A087-1D45-8604-98E9EB5B9EF8}"/>
              </a:ext>
            </a:extLst>
          </p:cNvPr>
          <p:cNvSpPr txBox="1"/>
          <p:nvPr/>
        </p:nvSpPr>
        <p:spPr>
          <a:xfrm>
            <a:off x="29260800" y="425356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Results and Conclusions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8" name="TextBox 7">
            <a:extLst>
              <a:ext uri="{FF2B5EF4-FFF2-40B4-BE49-F238E27FC236}">
                <a16:creationId xmlns:a16="http://schemas.microsoft.com/office/drawing/2014/main" id="{5FD710FC-080B-984A-821E-99E24DD9FD04}"/>
              </a:ext>
            </a:extLst>
          </p:cNvPr>
          <p:cNvSpPr txBox="1"/>
          <p:nvPr/>
        </p:nvSpPr>
        <p:spPr>
          <a:xfrm>
            <a:off x="29260799" y="16545711"/>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Future Directions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9" name="TextBox 8">
            <a:extLst>
              <a:ext uri="{FF2B5EF4-FFF2-40B4-BE49-F238E27FC236}">
                <a16:creationId xmlns:a16="http://schemas.microsoft.com/office/drawing/2014/main" id="{9E3EFECD-F452-D242-9D56-E1729B34ADC1}"/>
              </a:ext>
            </a:extLst>
          </p:cNvPr>
          <p:cNvSpPr txBox="1"/>
          <p:nvPr/>
        </p:nvSpPr>
        <p:spPr>
          <a:xfrm>
            <a:off x="29326112" y="23797498"/>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Acknowledgements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0" name="TextBox 9">
            <a:extLst>
              <a:ext uri="{FF2B5EF4-FFF2-40B4-BE49-F238E27FC236}">
                <a16:creationId xmlns:a16="http://schemas.microsoft.com/office/drawing/2014/main" id="{421843EA-AD65-4F48-B380-0BD01D1577F6}"/>
              </a:ext>
            </a:extLst>
          </p:cNvPr>
          <p:cNvSpPr txBox="1"/>
          <p:nvPr/>
        </p:nvSpPr>
        <p:spPr>
          <a:xfrm>
            <a:off x="326567" y="6612198"/>
            <a:ext cx="13585375" cy="3785652"/>
          </a:xfrm>
          <a:prstGeom prst="rect">
            <a:avLst/>
          </a:prstGeom>
          <a:noFill/>
        </p:spPr>
        <p:txBody>
          <a:bodyPr wrap="square" rtlCol="0">
            <a:spAutoFit/>
          </a:bodyPr>
          <a:lstStyle/>
          <a:p>
            <a:pPr algn="just"/>
            <a:r>
              <a:rPr lang="en-US" sz="4800" b="0" i="0" dirty="0">
                <a:latin typeface="Arial Narrow" panose="020B0604020202020204" pitchFamily="34" charset="0"/>
                <a:cs typeface="Arial Narrow" panose="020B0604020202020204" pitchFamily="34" charset="0"/>
              </a:rPr>
              <a:t>What background information might the audience need to know in order to understand your research? What are the questions you hope to address with your research? What are your hypotheses? Why is this work important? [48pt Arial Narrow].</a:t>
            </a:r>
          </a:p>
        </p:txBody>
      </p:sp>
      <p:sp>
        <p:nvSpPr>
          <p:cNvPr id="11" name="TextBox 10">
            <a:extLst>
              <a:ext uri="{FF2B5EF4-FFF2-40B4-BE49-F238E27FC236}">
                <a16:creationId xmlns:a16="http://schemas.microsoft.com/office/drawing/2014/main" id="{1C9F7A3F-49F1-004D-BCE1-8E567BCEC494}"/>
              </a:ext>
            </a:extLst>
          </p:cNvPr>
          <p:cNvSpPr txBox="1"/>
          <p:nvPr/>
        </p:nvSpPr>
        <p:spPr>
          <a:xfrm>
            <a:off x="391883" y="24789534"/>
            <a:ext cx="13585375" cy="378565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is your approach to answering the research questions/ testing your hypotheses? How does this method work? Do you use this method in a novel way? You may include pictures here if the particular method is very important to understanding the results. [48pt Arial Narrow].</a:t>
            </a:r>
          </a:p>
        </p:txBody>
      </p:sp>
      <p:sp>
        <p:nvSpPr>
          <p:cNvPr id="12" name="TextBox 11">
            <a:extLst>
              <a:ext uri="{FF2B5EF4-FFF2-40B4-BE49-F238E27FC236}">
                <a16:creationId xmlns:a16="http://schemas.microsoft.com/office/drawing/2014/main" id="{E0E22C8D-14D2-F94C-9B2C-30FB09735661}"/>
              </a:ext>
            </a:extLst>
          </p:cNvPr>
          <p:cNvSpPr txBox="1"/>
          <p:nvPr/>
        </p:nvSpPr>
        <p:spPr>
          <a:xfrm>
            <a:off x="14891651" y="6827751"/>
            <a:ext cx="13585375" cy="6740307"/>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are the results, findings, or outcomes from the project, experiment, or study? If you haven’t quite completed some of the experiments, what are the possible or expected results, and what would they mean? This section is usually in the center of the board to emphasize it. Make sure you articulate your results clearly and with enthusiasm! </a:t>
            </a:r>
            <a:r>
              <a:rPr lang="en-US" sz="4800" b="1" i="0" dirty="0">
                <a:latin typeface="Arial Narrow" panose="020B0604020202020204" pitchFamily="34" charset="0"/>
                <a:cs typeface="Arial Narrow" panose="020B0604020202020204" pitchFamily="34" charset="0"/>
              </a:rPr>
              <a:t>You can always bold sentences to really emphasize importance. Try to limit words. Figures are more informative and appealing. </a:t>
            </a:r>
            <a:r>
              <a:rPr lang="en-US" sz="4800" b="0" i="0" dirty="0">
                <a:latin typeface="Arial Narrow" panose="020B0604020202020204" pitchFamily="34" charset="0"/>
                <a:cs typeface="Arial Narrow" panose="020B0604020202020204" pitchFamily="34" charset="0"/>
              </a:rPr>
              <a:t>[48pt Arial Narrow].</a:t>
            </a:r>
            <a:r>
              <a:rPr lang="en-US" sz="4800" b="1" i="0" dirty="0">
                <a:latin typeface="Arial Narrow" panose="020B0604020202020204" pitchFamily="34" charset="0"/>
                <a:cs typeface="Arial Narrow" panose="020B0604020202020204" pitchFamily="34" charset="0"/>
              </a:rPr>
              <a:t> </a:t>
            </a:r>
          </a:p>
        </p:txBody>
      </p:sp>
      <p:pic>
        <p:nvPicPr>
          <p:cNvPr id="13" name="Picture 12">
            <a:extLst>
              <a:ext uri="{FF2B5EF4-FFF2-40B4-BE49-F238E27FC236}">
                <a16:creationId xmlns:a16="http://schemas.microsoft.com/office/drawing/2014/main" id="{63189F9D-614D-034A-9366-AE25C9A40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314" y="10727461"/>
            <a:ext cx="11353614" cy="9149029"/>
          </a:xfrm>
          <a:prstGeom prst="rect">
            <a:avLst/>
          </a:prstGeom>
        </p:spPr>
      </p:pic>
      <p:sp>
        <p:nvSpPr>
          <p:cNvPr id="14" name="TextBox 13">
            <a:extLst>
              <a:ext uri="{FF2B5EF4-FFF2-40B4-BE49-F238E27FC236}">
                <a16:creationId xmlns:a16="http://schemas.microsoft.com/office/drawing/2014/main" id="{56B8479D-1CC8-5B4B-A893-333CEA0BF3C8}"/>
              </a:ext>
            </a:extLst>
          </p:cNvPr>
          <p:cNvSpPr txBox="1"/>
          <p:nvPr/>
        </p:nvSpPr>
        <p:spPr>
          <a:xfrm>
            <a:off x="391883" y="19864725"/>
            <a:ext cx="13585375"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1. A brief description so someone can understand the figure if you aren’t there to explain it. Make sure the figure font is legible when printed! Figure from Ref. 1.  [36pt Arial Narrow]. </a:t>
            </a:r>
          </a:p>
        </p:txBody>
      </p:sp>
      <p:pic>
        <p:nvPicPr>
          <p:cNvPr id="15" name="Picture 14">
            <a:extLst>
              <a:ext uri="{FF2B5EF4-FFF2-40B4-BE49-F238E27FC236}">
                <a16:creationId xmlns:a16="http://schemas.microsoft.com/office/drawing/2014/main" id="{543661E2-DEAF-7947-96BD-B1098758C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2295" y="13508217"/>
            <a:ext cx="14358034" cy="12678539"/>
          </a:xfrm>
          <a:prstGeom prst="rect">
            <a:avLst/>
          </a:prstGeom>
        </p:spPr>
      </p:pic>
      <p:sp>
        <p:nvSpPr>
          <p:cNvPr id="16" name="TextBox 15">
            <a:extLst>
              <a:ext uri="{FF2B5EF4-FFF2-40B4-BE49-F238E27FC236}">
                <a16:creationId xmlns:a16="http://schemas.microsoft.com/office/drawing/2014/main" id="{C205F1E7-EE84-DA41-AE07-31BCB309642F}"/>
              </a:ext>
            </a:extLst>
          </p:cNvPr>
          <p:cNvSpPr txBox="1"/>
          <p:nvPr/>
        </p:nvSpPr>
        <p:spPr>
          <a:xfrm>
            <a:off x="14970033" y="26278799"/>
            <a:ext cx="13585375" cy="3416320"/>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a:t>
            </a:r>
            <a:r>
              <a:rPr lang="en-US" sz="3600" dirty="0">
                <a:latin typeface="Arial Narrow" panose="020B0604020202020204" pitchFamily="34" charset="0"/>
                <a:cs typeface="Arial Narrow" panose="020B0604020202020204" pitchFamily="34" charset="0"/>
              </a:rPr>
              <a:t>. Figure from Ref. 1. </a:t>
            </a:r>
            <a:r>
              <a:rPr lang="en-US" sz="3600" b="0" i="0" dirty="0">
                <a:latin typeface="Arial Narrow" panose="020B0604020202020204" pitchFamily="34" charset="0"/>
                <a:cs typeface="Arial Narrow" panose="020B0604020202020204" pitchFamily="34" charset="0"/>
              </a:rPr>
              <a:t>[36pt Arial Narrow].</a:t>
            </a:r>
            <a:endParaRPr lang="en-US" sz="5600" b="0" i="0" dirty="0">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69F1186F-9999-3B4D-9CB4-CEFE851A2A47}"/>
              </a:ext>
            </a:extLst>
          </p:cNvPr>
          <p:cNvSpPr txBox="1"/>
          <p:nvPr/>
        </p:nvSpPr>
        <p:spPr>
          <a:xfrm>
            <a:off x="29717995" y="6857121"/>
            <a:ext cx="13585375" cy="969496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do your results/findings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This example poster has a LOT of text. Try to make your poster have less.  Figures &gt; text. </a:t>
            </a:r>
          </a:p>
        </p:txBody>
      </p:sp>
      <p:sp>
        <p:nvSpPr>
          <p:cNvPr id="18" name="Rectangle 17">
            <a:extLst>
              <a:ext uri="{FF2B5EF4-FFF2-40B4-BE49-F238E27FC236}">
                <a16:creationId xmlns:a16="http://schemas.microsoft.com/office/drawing/2014/main" id="{8E938F57-3DE3-D84C-9358-541A2B430A2A}"/>
              </a:ext>
            </a:extLst>
          </p:cNvPr>
          <p:cNvSpPr/>
          <p:nvPr/>
        </p:nvSpPr>
        <p:spPr>
          <a:xfrm>
            <a:off x="29717994" y="19037740"/>
            <a:ext cx="13585375" cy="4524315"/>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p>
        </p:txBody>
      </p:sp>
      <p:sp>
        <p:nvSpPr>
          <p:cNvPr id="19" name="Rectangle 18">
            <a:extLst>
              <a:ext uri="{FF2B5EF4-FFF2-40B4-BE49-F238E27FC236}">
                <a16:creationId xmlns:a16="http://schemas.microsoft.com/office/drawing/2014/main" id="{92F06919-4DB6-B042-AFAF-FC437E39D07D}"/>
              </a:ext>
            </a:extLst>
          </p:cNvPr>
          <p:cNvSpPr/>
          <p:nvPr/>
        </p:nvSpPr>
        <p:spPr>
          <a:xfrm>
            <a:off x="29548183" y="26357855"/>
            <a:ext cx="13585375" cy="3046988"/>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probably want to thank your research advisor and any other mentors. This is also the space to list any scholarships/internships/funding that in anyway made it easier/possible for you to do undergraduate research.</a:t>
            </a:r>
            <a:endParaRPr lang="en-US" sz="4800" dirty="0"/>
          </a:p>
        </p:txBody>
      </p:sp>
      <p:cxnSp>
        <p:nvCxnSpPr>
          <p:cNvPr id="20" name="Straight Connector 19">
            <a:extLst>
              <a:ext uri="{FF2B5EF4-FFF2-40B4-BE49-F238E27FC236}">
                <a16:creationId xmlns:a16="http://schemas.microsoft.com/office/drawing/2014/main" id="{66651485-90B6-5646-98B7-567861E3BF50}"/>
              </a:ext>
            </a:extLst>
          </p:cNvPr>
          <p:cNvCxnSpPr>
            <a:cxnSpLocks/>
          </p:cNvCxnSpPr>
          <p:nvPr/>
        </p:nvCxnSpPr>
        <p:spPr>
          <a:xfrm>
            <a:off x="14303825" y="4389120"/>
            <a:ext cx="97975" cy="25085834"/>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9CB8C1-7045-DE4D-B758-B29D1B6BE425}"/>
              </a:ext>
            </a:extLst>
          </p:cNvPr>
          <p:cNvCxnSpPr>
            <a:cxnSpLocks/>
          </p:cNvCxnSpPr>
          <p:nvPr/>
        </p:nvCxnSpPr>
        <p:spPr>
          <a:xfrm>
            <a:off x="28956000" y="4389120"/>
            <a:ext cx="0" cy="25085834"/>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243F8D6-0415-DF41-8E24-9FE8F7E852D4}"/>
              </a:ext>
            </a:extLst>
          </p:cNvPr>
          <p:cNvSpPr txBox="1"/>
          <p:nvPr/>
        </p:nvSpPr>
        <p:spPr>
          <a:xfrm>
            <a:off x="49358" y="30288093"/>
            <a:ext cx="20470911"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[1]  Klem, H., McCullagh, M. &amp; Paton, R.S. </a:t>
            </a:r>
            <a:r>
              <a:rPr lang="en-US" sz="3600" b="0" i="1" dirty="0">
                <a:latin typeface="Arial Narrow" panose="020B0604020202020204" pitchFamily="34" charset="0"/>
                <a:cs typeface="Arial Narrow" panose="020B0604020202020204" pitchFamily="34" charset="0"/>
              </a:rPr>
              <a:t>Topics in Catalysis</a:t>
            </a:r>
            <a:r>
              <a:rPr lang="en-US" sz="3600" b="0" i="0" dirty="0">
                <a:latin typeface="Arial Narrow" panose="020B0604020202020204" pitchFamily="34" charset="0"/>
                <a:cs typeface="Arial Narrow" panose="020B0604020202020204" pitchFamily="34" charset="0"/>
              </a:rPr>
              <a:t>, 65, 165-186 (</a:t>
            </a:r>
            <a:r>
              <a:rPr lang="en-US" sz="3600" b="1" dirty="0">
                <a:latin typeface="Arial Narrow" panose="020B0604020202020204" pitchFamily="34" charset="0"/>
                <a:cs typeface="Arial Narrow" panose="020B0604020202020204" pitchFamily="34" charset="0"/>
              </a:rPr>
              <a:t>2022</a:t>
            </a:r>
            <a:r>
              <a:rPr lang="en-US" sz="3600" dirty="0">
                <a:latin typeface="Arial Narrow" panose="020B0604020202020204" pitchFamily="34" charset="0"/>
                <a:cs typeface="Arial Narrow" panose="020B0604020202020204" pitchFamily="34" charset="0"/>
              </a:rPr>
              <a:t>).</a:t>
            </a:r>
            <a:endParaRPr lang="en-US" sz="3600" b="0" i="0" dirty="0">
              <a:latin typeface="Arial Narrow" panose="020B0604020202020204" pitchFamily="34" charset="0"/>
              <a:cs typeface="Arial Narrow" panose="020B0604020202020204" pitchFamily="34" charset="0"/>
            </a:endParaRPr>
          </a:p>
          <a:p>
            <a:pPr algn="just"/>
            <a:r>
              <a:rPr lang="en-US" sz="3600" b="0" i="0" dirty="0">
                <a:latin typeface="Arial Narrow" panose="020B0604020202020204" pitchFamily="34" charset="0"/>
                <a:cs typeface="Arial Narrow" panose="020B0604020202020204" pitchFamily="34" charset="0"/>
              </a:rPr>
              <a:t>Citations can go here. It is common to have 1-5 citations in the background and significance and methods/experiments sections. Follow the citation format that is most common in your field. [36pt Arial] </a:t>
            </a:r>
          </a:p>
        </p:txBody>
      </p:sp>
      <p:sp>
        <p:nvSpPr>
          <p:cNvPr id="23" name="Rectangle 22">
            <a:extLst>
              <a:ext uri="{FF2B5EF4-FFF2-40B4-BE49-F238E27FC236}">
                <a16:creationId xmlns:a16="http://schemas.microsoft.com/office/drawing/2014/main" id="{F248C3B8-F0E0-DB40-BFAE-F60257A36632}"/>
              </a:ext>
            </a:extLst>
          </p:cNvPr>
          <p:cNvSpPr/>
          <p:nvPr/>
        </p:nvSpPr>
        <p:spPr>
          <a:xfrm>
            <a:off x="1" y="2665531"/>
            <a:ext cx="43891199" cy="830997"/>
          </a:xfrm>
          <a:prstGeom prst="rect">
            <a:avLst/>
          </a:prstGeom>
        </p:spPr>
        <p:txBody>
          <a:bodyPr wrap="square">
            <a:spAutoFit/>
          </a:bodyPr>
          <a:lstStyle/>
          <a:p>
            <a:pPr algn="ctr"/>
            <a:r>
              <a:rPr lang="en-US" sz="4800" b="1" i="0" dirty="0">
                <a:latin typeface="Arial Narrow" panose="020B0604020202020204" pitchFamily="34" charset="0"/>
                <a:cs typeface="Arial Narrow" panose="020B0604020202020204" pitchFamily="34" charset="0"/>
              </a:rPr>
              <a:t>College of ???</a:t>
            </a:r>
          </a:p>
        </p:txBody>
      </p:sp>
    </p:spTree>
    <p:extLst>
      <p:ext uri="{BB962C8B-B14F-4D97-AF65-F5344CB8AC3E}">
        <p14:creationId xmlns:p14="http://schemas.microsoft.com/office/powerpoint/2010/main" val="91987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190D4E-9B07-844E-A5C2-923563DAA024}"/>
              </a:ext>
            </a:extLst>
          </p:cNvPr>
          <p:cNvSpPr txBox="1"/>
          <p:nvPr/>
        </p:nvSpPr>
        <p:spPr>
          <a:xfrm>
            <a:off x="5537202" y="1828801"/>
            <a:ext cx="184731" cy="1209242"/>
          </a:xfrm>
          <a:prstGeom prst="rect">
            <a:avLst/>
          </a:prstGeom>
          <a:noFill/>
        </p:spPr>
        <p:txBody>
          <a:bodyPr wrap="none" rtlCol="0">
            <a:spAutoFit/>
          </a:bodyPr>
          <a:lstStyle/>
          <a:p>
            <a:endParaRPr lang="en-US" sz="7258" dirty="0"/>
          </a:p>
        </p:txBody>
      </p:sp>
      <p:sp>
        <p:nvSpPr>
          <p:cNvPr id="3" name="Rectangle 2">
            <a:extLst>
              <a:ext uri="{FF2B5EF4-FFF2-40B4-BE49-F238E27FC236}">
                <a16:creationId xmlns:a16="http://schemas.microsoft.com/office/drawing/2014/main" id="{DE952EEC-5641-BE46-AF88-C3D9BD12503B}"/>
              </a:ext>
            </a:extLst>
          </p:cNvPr>
          <p:cNvSpPr/>
          <p:nvPr/>
        </p:nvSpPr>
        <p:spPr>
          <a:xfrm>
            <a:off x="11078678" y="2734407"/>
            <a:ext cx="20513843" cy="830997"/>
          </a:xfrm>
          <a:prstGeom prst="rect">
            <a:avLst/>
          </a:prstGeom>
        </p:spPr>
        <p:txBody>
          <a:bodyPr wrap="square">
            <a:spAutoFit/>
          </a:bodyPr>
          <a:lstStyle/>
          <a:p>
            <a:pPr algn="ctr"/>
            <a:r>
              <a:rPr lang="en-US" sz="4800" b="1" i="1" dirty="0">
                <a:latin typeface="Arial Narrow" panose="020B0604020202020204" pitchFamily="34" charset="0"/>
                <a:cs typeface="Arial Narrow" panose="020B0604020202020204" pitchFamily="34" charset="0"/>
              </a:rPr>
              <a:t>Presenter First Last, </a:t>
            </a:r>
            <a:r>
              <a:rPr lang="en-US" sz="4800" b="0" i="1" dirty="0">
                <a:latin typeface="Arial Narrow" panose="020B0604020202020204" pitchFamily="34" charset="0"/>
                <a:cs typeface="Arial Narrow" panose="020B0604020202020204" pitchFamily="34" charset="0"/>
              </a:rPr>
              <a:t>Author 2, Author 3,… Professor First Last [48pt, Arial Narrow Italic] </a:t>
            </a:r>
          </a:p>
        </p:txBody>
      </p:sp>
      <p:sp>
        <p:nvSpPr>
          <p:cNvPr id="4" name="TextBox 3">
            <a:extLst>
              <a:ext uri="{FF2B5EF4-FFF2-40B4-BE49-F238E27FC236}">
                <a16:creationId xmlns:a16="http://schemas.microsoft.com/office/drawing/2014/main" id="{0E33F807-8B91-E442-AFCB-44D64C4F6260}"/>
              </a:ext>
            </a:extLst>
          </p:cNvPr>
          <p:cNvSpPr txBox="1"/>
          <p:nvPr/>
        </p:nvSpPr>
        <p:spPr>
          <a:xfrm>
            <a:off x="391883" y="399175"/>
            <a:ext cx="43891198" cy="1631216"/>
          </a:xfrm>
          <a:prstGeom prst="rect">
            <a:avLst/>
          </a:prstGeom>
          <a:noFill/>
        </p:spPr>
        <p:txBody>
          <a:bodyPr wrap="square" rtlCol="0">
            <a:spAutoFit/>
          </a:bodyPr>
          <a:lstStyle/>
          <a:p>
            <a:pPr algn="ctr"/>
            <a:r>
              <a:rPr lang="en-US" sz="10000" b="1" i="0" dirty="0">
                <a:latin typeface="Arial Narrow" panose="020B0604020202020204" pitchFamily="34" charset="0"/>
                <a:cs typeface="Arial Narrow" panose="020B0604020202020204" pitchFamily="34" charset="0"/>
              </a:rPr>
              <a:t>Eye-Catching, Informative Title [100pt, Arial Narrow Bold]</a:t>
            </a:r>
          </a:p>
        </p:txBody>
      </p:sp>
      <p:sp>
        <p:nvSpPr>
          <p:cNvPr id="5" name="TextBox 4">
            <a:extLst>
              <a:ext uri="{FF2B5EF4-FFF2-40B4-BE49-F238E27FC236}">
                <a16:creationId xmlns:a16="http://schemas.microsoft.com/office/drawing/2014/main" id="{E5213B36-F942-9143-BC08-45BCCC463C66}"/>
              </a:ext>
            </a:extLst>
          </p:cNvPr>
          <p:cNvSpPr txBox="1"/>
          <p:nvPr/>
        </p:nvSpPr>
        <p:spPr>
          <a:xfrm>
            <a:off x="91440" y="61890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Background and Significance </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6" name="TextBox 5">
            <a:extLst>
              <a:ext uri="{FF2B5EF4-FFF2-40B4-BE49-F238E27FC236}">
                <a16:creationId xmlns:a16="http://schemas.microsoft.com/office/drawing/2014/main" id="{D035B9AA-70A8-0641-B3E0-8B2E6451C99C}"/>
              </a:ext>
            </a:extLst>
          </p:cNvPr>
          <p:cNvSpPr txBox="1"/>
          <p:nvPr/>
        </p:nvSpPr>
        <p:spPr>
          <a:xfrm>
            <a:off x="26122" y="239681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Methods/Techniques/Experiments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7" name="TextBox 6">
            <a:extLst>
              <a:ext uri="{FF2B5EF4-FFF2-40B4-BE49-F238E27FC236}">
                <a16:creationId xmlns:a16="http://schemas.microsoft.com/office/drawing/2014/main" id="{C6DEA806-2E77-F442-9A78-83AC28E720D7}"/>
              </a:ext>
            </a:extLst>
          </p:cNvPr>
          <p:cNvSpPr txBox="1"/>
          <p:nvPr/>
        </p:nvSpPr>
        <p:spPr>
          <a:xfrm>
            <a:off x="14591208" y="61890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Main Findings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8" name="TextBox 7">
            <a:extLst>
              <a:ext uri="{FF2B5EF4-FFF2-40B4-BE49-F238E27FC236}">
                <a16:creationId xmlns:a16="http://schemas.microsoft.com/office/drawing/2014/main" id="{02B2A99E-6454-374C-B4CE-BCCECC17452E}"/>
              </a:ext>
            </a:extLst>
          </p:cNvPr>
          <p:cNvSpPr txBox="1"/>
          <p:nvPr/>
        </p:nvSpPr>
        <p:spPr>
          <a:xfrm>
            <a:off x="29352240" y="61890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Results and Conclusions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9" name="TextBox 8">
            <a:extLst>
              <a:ext uri="{FF2B5EF4-FFF2-40B4-BE49-F238E27FC236}">
                <a16:creationId xmlns:a16="http://schemas.microsoft.com/office/drawing/2014/main" id="{40F5E7FE-A6AA-B742-BA7C-FCB421480AD5}"/>
              </a:ext>
            </a:extLst>
          </p:cNvPr>
          <p:cNvSpPr txBox="1"/>
          <p:nvPr/>
        </p:nvSpPr>
        <p:spPr>
          <a:xfrm>
            <a:off x="29352239" y="18846951"/>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Future Directions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0" name="TextBox 9">
            <a:extLst>
              <a:ext uri="{FF2B5EF4-FFF2-40B4-BE49-F238E27FC236}">
                <a16:creationId xmlns:a16="http://schemas.microsoft.com/office/drawing/2014/main" id="{ADD4335E-B41E-0540-B13E-273E62535AAC}"/>
              </a:ext>
            </a:extLst>
          </p:cNvPr>
          <p:cNvSpPr txBox="1"/>
          <p:nvPr/>
        </p:nvSpPr>
        <p:spPr>
          <a:xfrm>
            <a:off x="29417552" y="26342578"/>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Acknowledgements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1" name="TextBox 10">
            <a:extLst>
              <a:ext uri="{FF2B5EF4-FFF2-40B4-BE49-F238E27FC236}">
                <a16:creationId xmlns:a16="http://schemas.microsoft.com/office/drawing/2014/main" id="{90922665-BE86-C64B-A7E0-0F6728C90E00}"/>
              </a:ext>
            </a:extLst>
          </p:cNvPr>
          <p:cNvSpPr txBox="1"/>
          <p:nvPr/>
        </p:nvSpPr>
        <p:spPr>
          <a:xfrm>
            <a:off x="418007" y="8547678"/>
            <a:ext cx="13585375" cy="3785652"/>
          </a:xfrm>
          <a:prstGeom prst="rect">
            <a:avLst/>
          </a:prstGeom>
          <a:noFill/>
        </p:spPr>
        <p:txBody>
          <a:bodyPr wrap="square" rtlCol="0">
            <a:spAutoFit/>
          </a:bodyPr>
          <a:lstStyle/>
          <a:p>
            <a:pPr algn="just"/>
            <a:r>
              <a:rPr lang="en-US" sz="4800" b="0" i="0" dirty="0">
                <a:latin typeface="Arial Narrow" panose="020B0604020202020204" pitchFamily="34" charset="0"/>
                <a:cs typeface="Arial Narrow" panose="020B0604020202020204" pitchFamily="34" charset="0"/>
              </a:rPr>
              <a:t>What background information might the audience need to know in order to understand your research? What are the questions you hope to address with your research? What are your hypotheses? Why is this work important? [48pt Arial Narrow].</a:t>
            </a:r>
          </a:p>
        </p:txBody>
      </p:sp>
      <p:sp>
        <p:nvSpPr>
          <p:cNvPr id="12" name="TextBox 11">
            <a:extLst>
              <a:ext uri="{FF2B5EF4-FFF2-40B4-BE49-F238E27FC236}">
                <a16:creationId xmlns:a16="http://schemas.microsoft.com/office/drawing/2014/main" id="{2C12478C-D961-3A4C-9BAE-2875E2658E6E}"/>
              </a:ext>
            </a:extLst>
          </p:cNvPr>
          <p:cNvSpPr txBox="1"/>
          <p:nvPr/>
        </p:nvSpPr>
        <p:spPr>
          <a:xfrm>
            <a:off x="483323" y="26542134"/>
            <a:ext cx="13585375" cy="378565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is your approach to answering the research questions/ testing your hypotheses? How does this method work? Do you use this method in a novel way? You may include pictures here if the particular method is very important to understanding the results. [48pt Arial Narrow].</a:t>
            </a:r>
          </a:p>
        </p:txBody>
      </p:sp>
      <p:sp>
        <p:nvSpPr>
          <p:cNvPr id="13" name="TextBox 12">
            <a:extLst>
              <a:ext uri="{FF2B5EF4-FFF2-40B4-BE49-F238E27FC236}">
                <a16:creationId xmlns:a16="http://schemas.microsoft.com/office/drawing/2014/main" id="{682D6EE6-F33F-9F42-BF75-C4681623D46E}"/>
              </a:ext>
            </a:extLst>
          </p:cNvPr>
          <p:cNvSpPr txBox="1"/>
          <p:nvPr/>
        </p:nvSpPr>
        <p:spPr>
          <a:xfrm>
            <a:off x="14983091" y="8946111"/>
            <a:ext cx="13585375" cy="6740307"/>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are the results, findings, or outcomes from the project, experiment, or study? If you haven’t quite completed some of the experiments, what are the possible or expected results, and what would they mean? This section is usually in the center of the board to emphasize it. Make sure you articulate your results clearly and with enthusiasm! </a:t>
            </a:r>
            <a:r>
              <a:rPr lang="en-US" sz="4800" b="1" i="0" dirty="0">
                <a:latin typeface="Arial Narrow" panose="020B0604020202020204" pitchFamily="34" charset="0"/>
                <a:cs typeface="Arial Narrow" panose="020B0604020202020204" pitchFamily="34" charset="0"/>
              </a:rPr>
              <a:t>You can always bold sentences to really emphasize importance. Try to limit words. Figures are more informative and appealing. </a:t>
            </a:r>
            <a:r>
              <a:rPr lang="en-US" sz="4800" b="0" i="0" dirty="0">
                <a:latin typeface="Arial Narrow" panose="020B0604020202020204" pitchFamily="34" charset="0"/>
                <a:cs typeface="Arial Narrow" panose="020B0604020202020204" pitchFamily="34" charset="0"/>
              </a:rPr>
              <a:t>[48pt Arial Narrow].</a:t>
            </a:r>
            <a:r>
              <a:rPr lang="en-US" sz="4800" b="1" i="0" dirty="0">
                <a:latin typeface="Arial Narrow" panose="020B0604020202020204" pitchFamily="34" charset="0"/>
                <a:cs typeface="Arial Narrow" panose="020B0604020202020204" pitchFamily="34" charset="0"/>
              </a:rPr>
              <a:t> </a:t>
            </a:r>
          </a:p>
        </p:txBody>
      </p:sp>
      <p:pic>
        <p:nvPicPr>
          <p:cNvPr id="14" name="Picture 13">
            <a:extLst>
              <a:ext uri="{FF2B5EF4-FFF2-40B4-BE49-F238E27FC236}">
                <a16:creationId xmlns:a16="http://schemas.microsoft.com/office/drawing/2014/main" id="{729CE8CB-36FD-A842-8652-DBCD0E90B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754" y="12662941"/>
            <a:ext cx="11353614" cy="9149029"/>
          </a:xfrm>
          <a:prstGeom prst="rect">
            <a:avLst/>
          </a:prstGeom>
        </p:spPr>
      </p:pic>
      <p:sp>
        <p:nvSpPr>
          <p:cNvPr id="15" name="TextBox 14">
            <a:extLst>
              <a:ext uri="{FF2B5EF4-FFF2-40B4-BE49-F238E27FC236}">
                <a16:creationId xmlns:a16="http://schemas.microsoft.com/office/drawing/2014/main" id="{0706E7E8-3B89-A243-8ADC-A92B1275943F}"/>
              </a:ext>
            </a:extLst>
          </p:cNvPr>
          <p:cNvSpPr txBox="1"/>
          <p:nvPr/>
        </p:nvSpPr>
        <p:spPr>
          <a:xfrm>
            <a:off x="483323" y="21800205"/>
            <a:ext cx="13585375"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1. A brief description so someone can understand the figure if you aren’t there to explain it. Make sure the figure font is legible when printed! </a:t>
            </a:r>
            <a:r>
              <a:rPr lang="en-US" sz="3600" dirty="0">
                <a:latin typeface="Arial Narrow" panose="020B0604020202020204" pitchFamily="34" charset="0"/>
                <a:cs typeface="Arial Narrow" panose="020B0604020202020204" pitchFamily="34" charset="0"/>
              </a:rPr>
              <a:t>Figure from Ref. 1. </a:t>
            </a:r>
            <a:r>
              <a:rPr lang="en-US" sz="3600" b="0" i="0" dirty="0">
                <a:latin typeface="Arial Narrow" panose="020B0604020202020204" pitchFamily="34" charset="0"/>
                <a:cs typeface="Arial Narrow" panose="020B0604020202020204" pitchFamily="34" charset="0"/>
              </a:rPr>
              <a:t>[36pt Arial Narrow].</a:t>
            </a:r>
          </a:p>
        </p:txBody>
      </p:sp>
      <p:pic>
        <p:nvPicPr>
          <p:cNvPr id="16" name="Picture 15">
            <a:extLst>
              <a:ext uri="{FF2B5EF4-FFF2-40B4-BE49-F238E27FC236}">
                <a16:creationId xmlns:a16="http://schemas.microsoft.com/office/drawing/2014/main" id="{022F58A0-8CF9-9442-AF56-660EC7E1A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3735" y="16021832"/>
            <a:ext cx="14358034" cy="12678539"/>
          </a:xfrm>
          <a:prstGeom prst="rect">
            <a:avLst/>
          </a:prstGeom>
        </p:spPr>
      </p:pic>
      <p:sp>
        <p:nvSpPr>
          <p:cNvPr id="17" name="TextBox 16">
            <a:extLst>
              <a:ext uri="{FF2B5EF4-FFF2-40B4-BE49-F238E27FC236}">
                <a16:creationId xmlns:a16="http://schemas.microsoft.com/office/drawing/2014/main" id="{3342A44B-E409-144B-AF16-AB26AA042CDC}"/>
              </a:ext>
            </a:extLst>
          </p:cNvPr>
          <p:cNvSpPr txBox="1"/>
          <p:nvPr/>
        </p:nvSpPr>
        <p:spPr>
          <a:xfrm>
            <a:off x="15061473" y="29095248"/>
            <a:ext cx="13585375" cy="3416320"/>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a:t>
            </a:r>
            <a:r>
              <a:rPr lang="en-US" sz="3600" dirty="0">
                <a:latin typeface="Arial Narrow" panose="020B0604020202020204" pitchFamily="34" charset="0"/>
                <a:cs typeface="Arial Narrow" panose="020B0604020202020204" pitchFamily="34" charset="0"/>
              </a:rPr>
              <a:t>Figure from Ref. 1.[</a:t>
            </a:r>
            <a:r>
              <a:rPr lang="en-US" sz="3600" b="0" i="0" dirty="0">
                <a:latin typeface="Arial Narrow" panose="020B0604020202020204" pitchFamily="34" charset="0"/>
                <a:cs typeface="Arial Narrow" panose="020B0604020202020204" pitchFamily="34" charset="0"/>
              </a:rPr>
              <a:t>36pt Arial Narrow].</a:t>
            </a:r>
            <a:endParaRPr lang="en-US" sz="5600" b="0" i="0" dirty="0">
              <a:latin typeface="Arial Narrow" panose="020B0604020202020204" pitchFamily="34" charset="0"/>
              <a:cs typeface="Arial Narrow" panose="020B0604020202020204" pitchFamily="34" charset="0"/>
            </a:endParaRPr>
          </a:p>
        </p:txBody>
      </p:sp>
      <p:sp>
        <p:nvSpPr>
          <p:cNvPr id="18" name="TextBox 17">
            <a:extLst>
              <a:ext uri="{FF2B5EF4-FFF2-40B4-BE49-F238E27FC236}">
                <a16:creationId xmlns:a16="http://schemas.microsoft.com/office/drawing/2014/main" id="{20AC4D14-B9EB-4644-BE2D-44A0252317F0}"/>
              </a:ext>
            </a:extLst>
          </p:cNvPr>
          <p:cNvSpPr txBox="1"/>
          <p:nvPr/>
        </p:nvSpPr>
        <p:spPr>
          <a:xfrm>
            <a:off x="29809435" y="8914521"/>
            <a:ext cx="13585375" cy="969496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do your results/findings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This example poster has a LOT of text. Try to make your poster have less.  Figures &gt; text. </a:t>
            </a:r>
          </a:p>
        </p:txBody>
      </p:sp>
      <p:sp>
        <p:nvSpPr>
          <p:cNvPr id="19" name="Rectangle 18">
            <a:extLst>
              <a:ext uri="{FF2B5EF4-FFF2-40B4-BE49-F238E27FC236}">
                <a16:creationId xmlns:a16="http://schemas.microsoft.com/office/drawing/2014/main" id="{5D6AF9DC-C1CA-3747-AC96-D1F6B2518DA6}"/>
              </a:ext>
            </a:extLst>
          </p:cNvPr>
          <p:cNvSpPr/>
          <p:nvPr/>
        </p:nvSpPr>
        <p:spPr>
          <a:xfrm>
            <a:off x="29809434" y="21338980"/>
            <a:ext cx="13585375" cy="4524315"/>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p>
        </p:txBody>
      </p:sp>
      <p:sp>
        <p:nvSpPr>
          <p:cNvPr id="20" name="Rectangle 19">
            <a:extLst>
              <a:ext uri="{FF2B5EF4-FFF2-40B4-BE49-F238E27FC236}">
                <a16:creationId xmlns:a16="http://schemas.microsoft.com/office/drawing/2014/main" id="{9BDD62DC-3CD5-0748-A45F-173E221F7FC4}"/>
              </a:ext>
            </a:extLst>
          </p:cNvPr>
          <p:cNvSpPr/>
          <p:nvPr/>
        </p:nvSpPr>
        <p:spPr>
          <a:xfrm>
            <a:off x="29639623" y="28902935"/>
            <a:ext cx="13585375" cy="3046988"/>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probably want to thank your research advisor and any other mentors. This is also the space to list any scholarships/internships/funding that in anyway made it easier/possible for you to do undergraduate research.</a:t>
            </a:r>
            <a:endParaRPr lang="en-US" sz="4800" dirty="0"/>
          </a:p>
        </p:txBody>
      </p:sp>
      <p:cxnSp>
        <p:nvCxnSpPr>
          <p:cNvPr id="21" name="Straight Connector 20">
            <a:extLst>
              <a:ext uri="{FF2B5EF4-FFF2-40B4-BE49-F238E27FC236}">
                <a16:creationId xmlns:a16="http://schemas.microsoft.com/office/drawing/2014/main" id="{5B25C672-D69C-794E-AA96-9E30C3B162B4}"/>
              </a:ext>
            </a:extLst>
          </p:cNvPr>
          <p:cNvCxnSpPr>
            <a:cxnSpLocks/>
          </p:cNvCxnSpPr>
          <p:nvPr/>
        </p:nvCxnSpPr>
        <p:spPr>
          <a:xfrm flipH="1">
            <a:off x="14395264" y="6128082"/>
            <a:ext cx="2"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FCD18A6-6CD0-F644-91C1-E4C91B70BE1E}"/>
              </a:ext>
            </a:extLst>
          </p:cNvPr>
          <p:cNvCxnSpPr>
            <a:cxnSpLocks/>
          </p:cNvCxnSpPr>
          <p:nvPr/>
        </p:nvCxnSpPr>
        <p:spPr>
          <a:xfrm>
            <a:off x="28991769" y="6128082"/>
            <a:ext cx="0"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C73F8F-0E5B-664D-A5BE-DDF8909BB2CF}"/>
              </a:ext>
            </a:extLst>
          </p:cNvPr>
          <p:cNvCxnSpPr>
            <a:cxnSpLocks/>
          </p:cNvCxnSpPr>
          <p:nvPr/>
        </p:nvCxnSpPr>
        <p:spPr>
          <a:xfrm flipH="1">
            <a:off x="213360" y="30734419"/>
            <a:ext cx="13735335" cy="0"/>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4D30929-5684-AC40-B55A-78AB1391176D}"/>
              </a:ext>
            </a:extLst>
          </p:cNvPr>
          <p:cNvSpPr/>
          <p:nvPr/>
        </p:nvSpPr>
        <p:spPr>
          <a:xfrm>
            <a:off x="11078669" y="4523944"/>
            <a:ext cx="20513843" cy="830997"/>
          </a:xfrm>
          <a:prstGeom prst="rect">
            <a:avLst/>
          </a:prstGeom>
        </p:spPr>
        <p:txBody>
          <a:bodyPr wrap="square">
            <a:spAutoFit/>
          </a:bodyPr>
          <a:lstStyle/>
          <a:p>
            <a:pPr algn="ctr"/>
            <a:r>
              <a:rPr lang="en-US" sz="4800" b="1" i="0" dirty="0">
                <a:latin typeface="Arial Narrow" panose="020B0604020202020204" pitchFamily="34" charset="0"/>
                <a:cs typeface="Arial Narrow" panose="020B0604020202020204" pitchFamily="34" charset="0"/>
              </a:rPr>
              <a:t>College of ???</a:t>
            </a:r>
          </a:p>
        </p:txBody>
      </p:sp>
      <p:cxnSp>
        <p:nvCxnSpPr>
          <p:cNvPr id="26" name="Straight Connector 25">
            <a:extLst>
              <a:ext uri="{FF2B5EF4-FFF2-40B4-BE49-F238E27FC236}">
                <a16:creationId xmlns:a16="http://schemas.microsoft.com/office/drawing/2014/main" id="{110A9AFC-093D-624D-8480-B1A0DC4E90F3}"/>
              </a:ext>
            </a:extLst>
          </p:cNvPr>
          <p:cNvCxnSpPr>
            <a:cxnSpLocks/>
          </p:cNvCxnSpPr>
          <p:nvPr/>
        </p:nvCxnSpPr>
        <p:spPr>
          <a:xfrm>
            <a:off x="47895" y="2424103"/>
            <a:ext cx="43891200" cy="0"/>
          </a:xfrm>
          <a:prstGeom prst="line">
            <a:avLst/>
          </a:prstGeom>
          <a:ln w="101600">
            <a:solidFill>
              <a:srgbClr val="014C2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A3A0338-86C7-3B4D-B765-E20B8CD4A3E6}"/>
              </a:ext>
            </a:extLst>
          </p:cNvPr>
          <p:cNvSpPr txBox="1"/>
          <p:nvPr/>
        </p:nvSpPr>
        <p:spPr>
          <a:xfrm>
            <a:off x="97485" y="30749301"/>
            <a:ext cx="13953819" cy="2308324"/>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[1]  Klem, H., McCullagh, M. &amp; Paton, R.S. </a:t>
            </a:r>
            <a:r>
              <a:rPr lang="en-US" sz="3600" b="0" i="1" dirty="0">
                <a:latin typeface="Arial Narrow" panose="020B0604020202020204" pitchFamily="34" charset="0"/>
                <a:cs typeface="Arial Narrow" panose="020B0604020202020204" pitchFamily="34" charset="0"/>
              </a:rPr>
              <a:t>Topics in Catalysis</a:t>
            </a:r>
            <a:r>
              <a:rPr lang="en-US" sz="3600" b="0" i="0" dirty="0">
                <a:latin typeface="Arial Narrow" panose="020B0604020202020204" pitchFamily="34" charset="0"/>
                <a:cs typeface="Arial Narrow" panose="020B0604020202020204" pitchFamily="34" charset="0"/>
              </a:rPr>
              <a:t>, 65, 165-186 (</a:t>
            </a:r>
            <a:r>
              <a:rPr lang="en-US" sz="3600" b="1" dirty="0">
                <a:latin typeface="Arial Narrow" panose="020B0604020202020204" pitchFamily="34" charset="0"/>
                <a:cs typeface="Arial Narrow" panose="020B0604020202020204" pitchFamily="34" charset="0"/>
              </a:rPr>
              <a:t>2022</a:t>
            </a:r>
            <a:r>
              <a:rPr lang="en-US" sz="3600" dirty="0">
                <a:latin typeface="Arial Narrow" panose="020B0604020202020204" pitchFamily="34" charset="0"/>
                <a:cs typeface="Arial Narrow" panose="020B0604020202020204" pitchFamily="34" charset="0"/>
              </a:rPr>
              <a:t>).</a:t>
            </a:r>
            <a:endParaRPr lang="en-US" sz="3600" b="0" i="0" dirty="0">
              <a:latin typeface="Arial Narrow" panose="020B0604020202020204" pitchFamily="34" charset="0"/>
              <a:cs typeface="Arial Narrow" panose="020B0604020202020204" pitchFamily="34" charset="0"/>
            </a:endParaRPr>
          </a:p>
          <a:p>
            <a:pPr algn="just"/>
            <a:r>
              <a:rPr lang="en-US" sz="3600" b="0" i="0" dirty="0">
                <a:latin typeface="Arial Narrow" panose="020B0604020202020204" pitchFamily="34" charset="0"/>
                <a:cs typeface="Arial Narrow" panose="020B0604020202020204" pitchFamily="34" charset="0"/>
              </a:rPr>
              <a:t>Citations can go here. It is common to have 1-5 citations in the background and significance and methods/experiments sections. Follow the citation format that is most common in your field. [36pt Arial] </a:t>
            </a:r>
          </a:p>
        </p:txBody>
      </p:sp>
    </p:spTree>
    <p:extLst>
      <p:ext uri="{BB962C8B-B14F-4D97-AF65-F5344CB8AC3E}">
        <p14:creationId xmlns:p14="http://schemas.microsoft.com/office/powerpoint/2010/main" val="116751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800BB6-4DD7-244A-B813-5F07A75D88D4}"/>
              </a:ext>
            </a:extLst>
          </p:cNvPr>
          <p:cNvSpPr txBox="1"/>
          <p:nvPr/>
        </p:nvSpPr>
        <p:spPr>
          <a:xfrm>
            <a:off x="5537202" y="1828801"/>
            <a:ext cx="184731" cy="1209242"/>
          </a:xfrm>
          <a:prstGeom prst="rect">
            <a:avLst/>
          </a:prstGeom>
          <a:noFill/>
        </p:spPr>
        <p:txBody>
          <a:bodyPr wrap="none" rtlCol="0">
            <a:spAutoFit/>
          </a:bodyPr>
          <a:lstStyle/>
          <a:p>
            <a:endParaRPr lang="en-US" sz="7258" dirty="0"/>
          </a:p>
        </p:txBody>
      </p:sp>
      <p:sp>
        <p:nvSpPr>
          <p:cNvPr id="4" name="Rectangle 3">
            <a:extLst>
              <a:ext uri="{FF2B5EF4-FFF2-40B4-BE49-F238E27FC236}">
                <a16:creationId xmlns:a16="http://schemas.microsoft.com/office/drawing/2014/main" id="{07675327-F19F-DF40-8667-06EC83BB0533}"/>
              </a:ext>
            </a:extLst>
          </p:cNvPr>
          <p:cNvSpPr/>
          <p:nvPr/>
        </p:nvSpPr>
        <p:spPr>
          <a:xfrm>
            <a:off x="13390820" y="1987886"/>
            <a:ext cx="29438495" cy="830997"/>
          </a:xfrm>
          <a:prstGeom prst="rect">
            <a:avLst/>
          </a:prstGeom>
        </p:spPr>
        <p:txBody>
          <a:bodyPr wrap="square">
            <a:spAutoFit/>
          </a:bodyPr>
          <a:lstStyle/>
          <a:p>
            <a:pPr algn="ctr"/>
            <a:r>
              <a:rPr lang="en-US" sz="4800" b="1" i="1" dirty="0">
                <a:latin typeface="Arial Narrow" panose="020B0604020202020204" pitchFamily="34" charset="0"/>
                <a:cs typeface="Arial Narrow" panose="020B0604020202020204" pitchFamily="34" charset="0"/>
              </a:rPr>
              <a:t>Presenter First Last, </a:t>
            </a:r>
            <a:r>
              <a:rPr lang="en-US" sz="4800" b="0" i="1" dirty="0">
                <a:latin typeface="Arial Narrow" panose="020B0604020202020204" pitchFamily="34" charset="0"/>
                <a:cs typeface="Arial Narrow" panose="020B0604020202020204" pitchFamily="34" charset="0"/>
              </a:rPr>
              <a:t>Author 2, Author 3,… Professor First Last [48pt, Arial Narrow Italic] </a:t>
            </a:r>
          </a:p>
        </p:txBody>
      </p:sp>
      <p:sp>
        <p:nvSpPr>
          <p:cNvPr id="5" name="TextBox 4">
            <a:extLst>
              <a:ext uri="{FF2B5EF4-FFF2-40B4-BE49-F238E27FC236}">
                <a16:creationId xmlns:a16="http://schemas.microsoft.com/office/drawing/2014/main" id="{E56B7BD2-1B03-1D45-A157-F1934ECD1DB2}"/>
              </a:ext>
            </a:extLst>
          </p:cNvPr>
          <p:cNvSpPr txBox="1"/>
          <p:nvPr/>
        </p:nvSpPr>
        <p:spPr>
          <a:xfrm>
            <a:off x="13390820" y="94375"/>
            <a:ext cx="29464615" cy="1631216"/>
          </a:xfrm>
          <a:prstGeom prst="rect">
            <a:avLst/>
          </a:prstGeom>
          <a:noFill/>
        </p:spPr>
        <p:txBody>
          <a:bodyPr wrap="square" rtlCol="0">
            <a:spAutoFit/>
          </a:bodyPr>
          <a:lstStyle/>
          <a:p>
            <a:pPr algn="ctr"/>
            <a:r>
              <a:rPr lang="en-US" sz="10000" b="1" i="0" dirty="0">
                <a:latin typeface="Arial Narrow" panose="020B0604020202020204" pitchFamily="34" charset="0"/>
                <a:cs typeface="Arial Narrow" panose="020B0604020202020204" pitchFamily="34" charset="0"/>
              </a:rPr>
              <a:t>Eye-Catching, Informative Title [100pt, Arial Narrow Bold]</a:t>
            </a:r>
          </a:p>
        </p:txBody>
      </p:sp>
      <p:sp>
        <p:nvSpPr>
          <p:cNvPr id="6" name="TextBox 5">
            <a:extLst>
              <a:ext uri="{FF2B5EF4-FFF2-40B4-BE49-F238E27FC236}">
                <a16:creationId xmlns:a16="http://schemas.microsoft.com/office/drawing/2014/main" id="{E5ECF864-01B3-9D45-BD7B-5AA8507B59F6}"/>
              </a:ext>
            </a:extLst>
          </p:cNvPr>
          <p:cNvSpPr txBox="1"/>
          <p:nvPr/>
        </p:nvSpPr>
        <p:spPr>
          <a:xfrm>
            <a:off x="91440" y="52746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Background and Significance </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7" name="TextBox 6">
            <a:extLst>
              <a:ext uri="{FF2B5EF4-FFF2-40B4-BE49-F238E27FC236}">
                <a16:creationId xmlns:a16="http://schemas.microsoft.com/office/drawing/2014/main" id="{B044B56B-5C4A-9B45-A5C1-FFEC215FCB5C}"/>
              </a:ext>
            </a:extLst>
          </p:cNvPr>
          <p:cNvSpPr txBox="1"/>
          <p:nvPr/>
        </p:nvSpPr>
        <p:spPr>
          <a:xfrm>
            <a:off x="26122" y="2377002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Methods/Techniques/Experiments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8" name="TextBox 7">
            <a:extLst>
              <a:ext uri="{FF2B5EF4-FFF2-40B4-BE49-F238E27FC236}">
                <a16:creationId xmlns:a16="http://schemas.microsoft.com/office/drawing/2014/main" id="{44644D7E-16A5-8F48-89D9-7AFA305D6E08}"/>
              </a:ext>
            </a:extLst>
          </p:cNvPr>
          <p:cNvSpPr txBox="1"/>
          <p:nvPr/>
        </p:nvSpPr>
        <p:spPr>
          <a:xfrm>
            <a:off x="14591208" y="52746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Main Findings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9" name="TextBox 8">
            <a:extLst>
              <a:ext uri="{FF2B5EF4-FFF2-40B4-BE49-F238E27FC236}">
                <a16:creationId xmlns:a16="http://schemas.microsoft.com/office/drawing/2014/main" id="{EC97D40C-F005-CC4B-9766-8F37E6F97F62}"/>
              </a:ext>
            </a:extLst>
          </p:cNvPr>
          <p:cNvSpPr txBox="1"/>
          <p:nvPr/>
        </p:nvSpPr>
        <p:spPr>
          <a:xfrm>
            <a:off x="29352240" y="52746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Results and Conclusions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0" name="TextBox 9">
            <a:extLst>
              <a:ext uri="{FF2B5EF4-FFF2-40B4-BE49-F238E27FC236}">
                <a16:creationId xmlns:a16="http://schemas.microsoft.com/office/drawing/2014/main" id="{30F131FF-4AA7-7242-918F-C98CC3E92BF6}"/>
              </a:ext>
            </a:extLst>
          </p:cNvPr>
          <p:cNvSpPr txBox="1"/>
          <p:nvPr/>
        </p:nvSpPr>
        <p:spPr>
          <a:xfrm>
            <a:off x="29352239" y="18725031"/>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Future Directions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1" name="TextBox 10">
            <a:extLst>
              <a:ext uri="{FF2B5EF4-FFF2-40B4-BE49-F238E27FC236}">
                <a16:creationId xmlns:a16="http://schemas.microsoft.com/office/drawing/2014/main" id="{34E2E036-532C-7941-A07F-5573FE0737AF}"/>
              </a:ext>
            </a:extLst>
          </p:cNvPr>
          <p:cNvSpPr txBox="1"/>
          <p:nvPr/>
        </p:nvSpPr>
        <p:spPr>
          <a:xfrm>
            <a:off x="29417552" y="26281618"/>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Acknowledgements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2" name="TextBox 11">
            <a:extLst>
              <a:ext uri="{FF2B5EF4-FFF2-40B4-BE49-F238E27FC236}">
                <a16:creationId xmlns:a16="http://schemas.microsoft.com/office/drawing/2014/main" id="{C8696F5E-AEDD-5C4E-ADD4-1ED460669E17}"/>
              </a:ext>
            </a:extLst>
          </p:cNvPr>
          <p:cNvSpPr txBox="1"/>
          <p:nvPr/>
        </p:nvSpPr>
        <p:spPr>
          <a:xfrm>
            <a:off x="418007" y="7633278"/>
            <a:ext cx="13585375" cy="4647426"/>
          </a:xfrm>
          <a:prstGeom prst="rect">
            <a:avLst/>
          </a:prstGeom>
          <a:noFill/>
        </p:spPr>
        <p:txBody>
          <a:bodyPr wrap="square" rtlCol="0">
            <a:spAutoFit/>
          </a:bodyPr>
          <a:lstStyle/>
          <a:p>
            <a:pPr algn="just"/>
            <a:r>
              <a:rPr lang="en-US" sz="4800" b="0" i="0" dirty="0">
                <a:latin typeface="Arial Narrow" panose="020B0604020202020204" pitchFamily="34" charset="0"/>
                <a:cs typeface="Arial Narrow" panose="020B0604020202020204" pitchFamily="34" charset="0"/>
              </a:rPr>
              <a:t>What background information might the audience need to know in order to understand your research? What are the questions you hope to address with your research? What are your hypotheses? Why is this work important? [48pt Arial Narrow].</a:t>
            </a:r>
          </a:p>
          <a:p>
            <a:pPr algn="just"/>
            <a:endParaRPr lang="en-US" sz="5600" b="0" i="0" dirty="0">
              <a:latin typeface="Arial Narrow" panose="020B0604020202020204" pitchFamily="34" charset="0"/>
              <a:cs typeface="Arial Narrow" panose="020B0604020202020204" pitchFamily="34" charset="0"/>
            </a:endParaRPr>
          </a:p>
        </p:txBody>
      </p:sp>
      <p:sp>
        <p:nvSpPr>
          <p:cNvPr id="13" name="TextBox 12">
            <a:extLst>
              <a:ext uri="{FF2B5EF4-FFF2-40B4-BE49-F238E27FC236}">
                <a16:creationId xmlns:a16="http://schemas.microsoft.com/office/drawing/2014/main" id="{BEDFFD06-11F8-0643-BB07-98B8B064C127}"/>
              </a:ext>
            </a:extLst>
          </p:cNvPr>
          <p:cNvSpPr txBox="1"/>
          <p:nvPr/>
        </p:nvSpPr>
        <p:spPr>
          <a:xfrm>
            <a:off x="483323" y="26344014"/>
            <a:ext cx="13585375" cy="378565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is your approach to answering the research questions/ testing your hypotheses? How does this method work? Do you use this method in a novel way? You may include pictures here if the particular method is very important to understanding the results. [48pt Arial Narrow].</a:t>
            </a:r>
          </a:p>
        </p:txBody>
      </p:sp>
      <p:sp>
        <p:nvSpPr>
          <p:cNvPr id="14" name="TextBox 13">
            <a:extLst>
              <a:ext uri="{FF2B5EF4-FFF2-40B4-BE49-F238E27FC236}">
                <a16:creationId xmlns:a16="http://schemas.microsoft.com/office/drawing/2014/main" id="{9108094A-34C7-6444-91E7-7F213EAB8CD1}"/>
              </a:ext>
            </a:extLst>
          </p:cNvPr>
          <p:cNvSpPr txBox="1"/>
          <p:nvPr/>
        </p:nvSpPr>
        <p:spPr>
          <a:xfrm>
            <a:off x="14983091" y="8153631"/>
            <a:ext cx="13585375" cy="6740307"/>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are the results, findings, or outcomes from the project, experiment, or study? If you haven’t quite completed some of the experiments, what are the possible or expected results, and what would they mean? This section is usually in the center of the board to emphasize it. Make sure you articulate your results clearly and with enthusiasm! </a:t>
            </a:r>
            <a:r>
              <a:rPr lang="en-US" sz="4800" b="1" i="0" dirty="0">
                <a:latin typeface="Arial Narrow" panose="020B0604020202020204" pitchFamily="34" charset="0"/>
                <a:cs typeface="Arial Narrow" panose="020B0604020202020204" pitchFamily="34" charset="0"/>
              </a:rPr>
              <a:t>You can always bold sentences to really emphasize importance. Try to limit words. Figures are more informative and appealing. </a:t>
            </a:r>
            <a:r>
              <a:rPr lang="en-US" sz="4800" b="0" i="0" dirty="0">
                <a:latin typeface="Arial Narrow" panose="020B0604020202020204" pitchFamily="34" charset="0"/>
                <a:cs typeface="Arial Narrow" panose="020B0604020202020204" pitchFamily="34" charset="0"/>
              </a:rPr>
              <a:t>[48pt Arial Narrow].</a:t>
            </a:r>
            <a:r>
              <a:rPr lang="en-US" sz="4800" b="1" i="0" dirty="0">
                <a:latin typeface="Arial Narrow" panose="020B0604020202020204" pitchFamily="34" charset="0"/>
                <a:cs typeface="Arial Narrow" panose="020B0604020202020204" pitchFamily="34" charset="0"/>
              </a:rPr>
              <a:t> </a:t>
            </a:r>
          </a:p>
        </p:txBody>
      </p:sp>
      <p:pic>
        <p:nvPicPr>
          <p:cNvPr id="15" name="Picture 14">
            <a:extLst>
              <a:ext uri="{FF2B5EF4-FFF2-40B4-BE49-F238E27FC236}">
                <a16:creationId xmlns:a16="http://schemas.microsoft.com/office/drawing/2014/main" id="{4CCB8FFF-6B41-D347-8A7A-F65401DBF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754" y="11977141"/>
            <a:ext cx="11353614" cy="9149029"/>
          </a:xfrm>
          <a:prstGeom prst="rect">
            <a:avLst/>
          </a:prstGeom>
        </p:spPr>
      </p:pic>
      <p:sp>
        <p:nvSpPr>
          <p:cNvPr id="16" name="TextBox 15">
            <a:extLst>
              <a:ext uri="{FF2B5EF4-FFF2-40B4-BE49-F238E27FC236}">
                <a16:creationId xmlns:a16="http://schemas.microsoft.com/office/drawing/2014/main" id="{1D88A93F-136D-304E-A4FA-DDC681DD44DE}"/>
              </a:ext>
            </a:extLst>
          </p:cNvPr>
          <p:cNvSpPr txBox="1"/>
          <p:nvPr/>
        </p:nvSpPr>
        <p:spPr>
          <a:xfrm>
            <a:off x="483323" y="21419205"/>
            <a:ext cx="13585375"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1. A brief description so someone can understand the figure if you aren’t there to explain it. Make sure the figure font is legible when printed! </a:t>
            </a:r>
            <a:r>
              <a:rPr lang="en-US" sz="3600" dirty="0">
                <a:latin typeface="Arial Narrow" panose="020B0604020202020204" pitchFamily="34" charset="0"/>
                <a:cs typeface="Arial Narrow" panose="020B0604020202020204" pitchFamily="34" charset="0"/>
              </a:rPr>
              <a:t>Figure from Ref. </a:t>
            </a:r>
            <a:r>
              <a:rPr lang="en-US" sz="3600">
                <a:latin typeface="Arial Narrow" panose="020B0604020202020204" pitchFamily="34" charset="0"/>
                <a:cs typeface="Arial Narrow" panose="020B0604020202020204" pitchFamily="34" charset="0"/>
              </a:rPr>
              <a:t>1. [</a:t>
            </a:r>
            <a:r>
              <a:rPr lang="en-US" sz="3600" b="0" i="0" dirty="0">
                <a:latin typeface="Arial Narrow" panose="020B0604020202020204" pitchFamily="34" charset="0"/>
                <a:cs typeface="Arial Narrow" panose="020B0604020202020204" pitchFamily="34" charset="0"/>
              </a:rPr>
              <a:t>36pt Arial Narrow].</a:t>
            </a:r>
          </a:p>
        </p:txBody>
      </p:sp>
      <p:pic>
        <p:nvPicPr>
          <p:cNvPr id="17" name="Picture 16">
            <a:extLst>
              <a:ext uri="{FF2B5EF4-FFF2-40B4-BE49-F238E27FC236}">
                <a16:creationId xmlns:a16="http://schemas.microsoft.com/office/drawing/2014/main" id="{4CA64CBB-456D-8944-A42C-0B220121B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3735" y="15518419"/>
            <a:ext cx="14358034" cy="12678539"/>
          </a:xfrm>
          <a:prstGeom prst="rect">
            <a:avLst/>
          </a:prstGeom>
        </p:spPr>
      </p:pic>
      <p:sp>
        <p:nvSpPr>
          <p:cNvPr id="18" name="TextBox 17">
            <a:extLst>
              <a:ext uri="{FF2B5EF4-FFF2-40B4-BE49-F238E27FC236}">
                <a16:creationId xmlns:a16="http://schemas.microsoft.com/office/drawing/2014/main" id="{58E70B50-11E3-FA47-AFFE-8FC3509C946C}"/>
              </a:ext>
            </a:extLst>
          </p:cNvPr>
          <p:cNvSpPr txBox="1"/>
          <p:nvPr/>
        </p:nvSpPr>
        <p:spPr>
          <a:xfrm>
            <a:off x="15061473" y="28530875"/>
            <a:ext cx="13585375" cy="3416320"/>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a:t>
            </a:r>
            <a:r>
              <a:rPr lang="en-US" sz="3600" dirty="0">
                <a:latin typeface="Arial Narrow" panose="020B0604020202020204" pitchFamily="34" charset="0"/>
                <a:cs typeface="Arial Narrow" panose="020B0604020202020204" pitchFamily="34" charset="0"/>
              </a:rPr>
              <a:t>Figure from Ref. 1. [</a:t>
            </a:r>
            <a:r>
              <a:rPr lang="en-US" sz="3600" b="0" i="0" dirty="0">
                <a:latin typeface="Arial Narrow" panose="020B0604020202020204" pitchFamily="34" charset="0"/>
                <a:cs typeface="Arial Narrow" panose="020B0604020202020204" pitchFamily="34" charset="0"/>
              </a:rPr>
              <a:t>36pt Arial Narrow].</a:t>
            </a:r>
            <a:endParaRPr lang="en-US" sz="5600" b="0" i="0" dirty="0">
              <a:latin typeface="Arial Narrow" panose="020B0604020202020204" pitchFamily="34" charset="0"/>
              <a:cs typeface="Arial Narrow" panose="020B0604020202020204" pitchFamily="34" charset="0"/>
            </a:endParaRPr>
          </a:p>
        </p:txBody>
      </p:sp>
      <p:sp>
        <p:nvSpPr>
          <p:cNvPr id="19" name="TextBox 18">
            <a:extLst>
              <a:ext uri="{FF2B5EF4-FFF2-40B4-BE49-F238E27FC236}">
                <a16:creationId xmlns:a16="http://schemas.microsoft.com/office/drawing/2014/main" id="{351F498A-97DD-F94A-9383-9346ECBE0BBC}"/>
              </a:ext>
            </a:extLst>
          </p:cNvPr>
          <p:cNvSpPr txBox="1"/>
          <p:nvPr/>
        </p:nvSpPr>
        <p:spPr>
          <a:xfrm>
            <a:off x="29809435" y="8122041"/>
            <a:ext cx="13585375" cy="969496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do your results/findings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This example poster has a LOT of text. Try to make your poster have less.  Figures &gt; text. </a:t>
            </a:r>
          </a:p>
        </p:txBody>
      </p:sp>
      <p:sp>
        <p:nvSpPr>
          <p:cNvPr id="20" name="Rectangle 19">
            <a:extLst>
              <a:ext uri="{FF2B5EF4-FFF2-40B4-BE49-F238E27FC236}">
                <a16:creationId xmlns:a16="http://schemas.microsoft.com/office/drawing/2014/main" id="{7A019D0A-EBD2-3A49-B0CE-51C58317AF69}"/>
              </a:ext>
            </a:extLst>
          </p:cNvPr>
          <p:cNvSpPr/>
          <p:nvPr/>
        </p:nvSpPr>
        <p:spPr>
          <a:xfrm>
            <a:off x="29809434" y="21217060"/>
            <a:ext cx="13585375" cy="4524315"/>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p>
        </p:txBody>
      </p:sp>
      <p:sp>
        <p:nvSpPr>
          <p:cNvPr id="21" name="Rectangle 20">
            <a:extLst>
              <a:ext uri="{FF2B5EF4-FFF2-40B4-BE49-F238E27FC236}">
                <a16:creationId xmlns:a16="http://schemas.microsoft.com/office/drawing/2014/main" id="{B2D294C2-27A2-B447-BE75-09600858ECD3}"/>
              </a:ext>
            </a:extLst>
          </p:cNvPr>
          <p:cNvSpPr/>
          <p:nvPr/>
        </p:nvSpPr>
        <p:spPr>
          <a:xfrm>
            <a:off x="29639623" y="28841975"/>
            <a:ext cx="13585375" cy="3046988"/>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probably want to thank your research advisor and any other mentors. This is also the space to list any scholarships/internships/funding that in anyway made it easier/possible for you to do undergraduate research.</a:t>
            </a:r>
            <a:endParaRPr lang="en-US" sz="4800" dirty="0"/>
          </a:p>
        </p:txBody>
      </p:sp>
      <p:cxnSp>
        <p:nvCxnSpPr>
          <p:cNvPr id="22" name="Straight Connector 21">
            <a:extLst>
              <a:ext uri="{FF2B5EF4-FFF2-40B4-BE49-F238E27FC236}">
                <a16:creationId xmlns:a16="http://schemas.microsoft.com/office/drawing/2014/main" id="{D1F57D10-2F0C-B349-97B3-AC305E717EAD}"/>
              </a:ext>
            </a:extLst>
          </p:cNvPr>
          <p:cNvCxnSpPr>
            <a:cxnSpLocks/>
          </p:cNvCxnSpPr>
          <p:nvPr/>
        </p:nvCxnSpPr>
        <p:spPr>
          <a:xfrm flipH="1">
            <a:off x="14395265" y="5551364"/>
            <a:ext cx="6535" cy="26940316"/>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CE15DA-3CAD-F547-BD51-187C576AA835}"/>
              </a:ext>
            </a:extLst>
          </p:cNvPr>
          <p:cNvCxnSpPr>
            <a:cxnSpLocks/>
          </p:cNvCxnSpPr>
          <p:nvPr/>
        </p:nvCxnSpPr>
        <p:spPr>
          <a:xfrm>
            <a:off x="28956000" y="5551364"/>
            <a:ext cx="35769" cy="26940316"/>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DAE385-633C-7845-9E00-A3FA7589AAD6}"/>
              </a:ext>
            </a:extLst>
          </p:cNvPr>
          <p:cNvCxnSpPr>
            <a:cxnSpLocks/>
          </p:cNvCxnSpPr>
          <p:nvPr/>
        </p:nvCxnSpPr>
        <p:spPr>
          <a:xfrm flipH="1">
            <a:off x="213360" y="30734419"/>
            <a:ext cx="13735335" cy="0"/>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B81D621-DECA-BA44-AAF5-49B7D2D30960}"/>
              </a:ext>
            </a:extLst>
          </p:cNvPr>
          <p:cNvSpPr/>
          <p:nvPr/>
        </p:nvSpPr>
        <p:spPr>
          <a:xfrm>
            <a:off x="13333380" y="3103648"/>
            <a:ext cx="29438495" cy="830997"/>
          </a:xfrm>
          <a:prstGeom prst="rect">
            <a:avLst/>
          </a:prstGeom>
        </p:spPr>
        <p:txBody>
          <a:bodyPr wrap="square">
            <a:spAutoFit/>
          </a:bodyPr>
          <a:lstStyle/>
          <a:p>
            <a:pPr algn="ctr"/>
            <a:r>
              <a:rPr lang="en-US" sz="4800" b="1" i="0" dirty="0">
                <a:latin typeface="Arial Narrow" panose="020B0604020202020204" pitchFamily="34" charset="0"/>
                <a:cs typeface="Arial Narrow" panose="020B0604020202020204" pitchFamily="34" charset="0"/>
              </a:rPr>
              <a:t>College of ???</a:t>
            </a:r>
          </a:p>
        </p:txBody>
      </p:sp>
      <p:sp>
        <p:nvSpPr>
          <p:cNvPr id="27" name="TextBox 26">
            <a:extLst>
              <a:ext uri="{FF2B5EF4-FFF2-40B4-BE49-F238E27FC236}">
                <a16:creationId xmlns:a16="http://schemas.microsoft.com/office/drawing/2014/main" id="{19AA1B14-D6E2-8447-8B12-3EE8736F132B}"/>
              </a:ext>
            </a:extLst>
          </p:cNvPr>
          <p:cNvSpPr txBox="1"/>
          <p:nvPr/>
        </p:nvSpPr>
        <p:spPr>
          <a:xfrm>
            <a:off x="1233" y="30721227"/>
            <a:ext cx="14201528" cy="2308324"/>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[1]  Klem, H., McCullagh, M. &amp; Paton, R.S. </a:t>
            </a:r>
            <a:r>
              <a:rPr lang="en-US" sz="3600" b="0" i="1" dirty="0">
                <a:latin typeface="Arial Narrow" panose="020B0604020202020204" pitchFamily="34" charset="0"/>
                <a:cs typeface="Arial Narrow" panose="020B0604020202020204" pitchFamily="34" charset="0"/>
              </a:rPr>
              <a:t>Topics in Catalysis</a:t>
            </a:r>
            <a:r>
              <a:rPr lang="en-US" sz="3600" b="0" i="0" dirty="0">
                <a:latin typeface="Arial Narrow" panose="020B0604020202020204" pitchFamily="34" charset="0"/>
                <a:cs typeface="Arial Narrow" panose="020B0604020202020204" pitchFamily="34" charset="0"/>
              </a:rPr>
              <a:t>, 65, 165-186 (</a:t>
            </a:r>
            <a:r>
              <a:rPr lang="en-US" sz="3600" b="1" dirty="0">
                <a:latin typeface="Arial Narrow" panose="020B0604020202020204" pitchFamily="34" charset="0"/>
                <a:cs typeface="Arial Narrow" panose="020B0604020202020204" pitchFamily="34" charset="0"/>
              </a:rPr>
              <a:t>2022</a:t>
            </a:r>
            <a:r>
              <a:rPr lang="en-US" sz="3600" dirty="0">
                <a:latin typeface="Arial Narrow" panose="020B0604020202020204" pitchFamily="34" charset="0"/>
                <a:cs typeface="Arial Narrow" panose="020B0604020202020204" pitchFamily="34" charset="0"/>
              </a:rPr>
              <a:t>). </a:t>
            </a:r>
            <a:r>
              <a:rPr lang="en-US" sz="3600" b="0" i="0" dirty="0">
                <a:latin typeface="Arial Narrow" panose="020B0604020202020204" pitchFamily="34" charset="0"/>
                <a:cs typeface="Arial Narrow" panose="020B0604020202020204" pitchFamily="34" charset="0"/>
              </a:rPr>
              <a:t>Citations can go here. It is common to have 1-5 citations in the background and significance and methods/experiments sections. Follow the citation format that is most common in your field. [36pt Arial] </a:t>
            </a:r>
          </a:p>
        </p:txBody>
      </p:sp>
    </p:spTree>
    <p:extLst>
      <p:ext uri="{BB962C8B-B14F-4D97-AF65-F5344CB8AC3E}">
        <p14:creationId xmlns:p14="http://schemas.microsoft.com/office/powerpoint/2010/main" val="179240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BAF484-D087-9A7B-91C0-F25AB3A2536A}"/>
              </a:ext>
            </a:extLst>
          </p:cNvPr>
          <p:cNvSpPr txBox="1"/>
          <p:nvPr/>
        </p:nvSpPr>
        <p:spPr>
          <a:xfrm>
            <a:off x="5537202" y="1828801"/>
            <a:ext cx="184731" cy="1209242"/>
          </a:xfrm>
          <a:prstGeom prst="rect">
            <a:avLst/>
          </a:prstGeom>
          <a:noFill/>
        </p:spPr>
        <p:txBody>
          <a:bodyPr wrap="none" rtlCol="0">
            <a:spAutoFit/>
          </a:bodyPr>
          <a:lstStyle/>
          <a:p>
            <a:endParaRPr lang="en-US" sz="7258" dirty="0">
              <a:latin typeface="Comic Sans MS" panose="030F0702030302020204" pitchFamily="66" charset="0"/>
            </a:endParaRPr>
          </a:p>
        </p:txBody>
      </p:sp>
      <p:sp>
        <p:nvSpPr>
          <p:cNvPr id="3" name="Rectangle 2">
            <a:extLst>
              <a:ext uri="{FF2B5EF4-FFF2-40B4-BE49-F238E27FC236}">
                <a16:creationId xmlns:a16="http://schemas.microsoft.com/office/drawing/2014/main" id="{8B3C2C3E-21AD-7A1D-E5E6-1C958D6CF60C}"/>
              </a:ext>
            </a:extLst>
          </p:cNvPr>
          <p:cNvSpPr/>
          <p:nvPr/>
        </p:nvSpPr>
        <p:spPr>
          <a:xfrm>
            <a:off x="4095838" y="1975425"/>
            <a:ext cx="35433827" cy="830997"/>
          </a:xfrm>
          <a:prstGeom prst="rect">
            <a:avLst/>
          </a:prstGeom>
        </p:spPr>
        <p:txBody>
          <a:bodyPr wrap="square">
            <a:spAutoFit/>
          </a:bodyPr>
          <a:lstStyle/>
          <a:p>
            <a:pPr algn="ctr"/>
            <a:r>
              <a:rPr lang="en-US" sz="4800" b="1" i="1" dirty="0">
                <a:latin typeface="Comic Sans MS" panose="030F0702030302020204" pitchFamily="66" charset="0"/>
                <a:cs typeface="Arial Narrow" panose="020B0604020202020204" pitchFamily="34" charset="0"/>
              </a:rPr>
              <a:t>Presenter First Last, </a:t>
            </a:r>
            <a:r>
              <a:rPr lang="en-US" sz="4800" b="0" i="1" dirty="0">
                <a:latin typeface="Comic Sans MS" panose="030F0702030302020204" pitchFamily="66" charset="0"/>
                <a:cs typeface="Arial Narrow" panose="020B0604020202020204" pitchFamily="34" charset="0"/>
              </a:rPr>
              <a:t>Author 2, Author 3,… Professor First Last [48pt, Comic Sans Italic] </a:t>
            </a:r>
          </a:p>
        </p:txBody>
      </p:sp>
      <p:sp>
        <p:nvSpPr>
          <p:cNvPr id="4" name="TextBox 3">
            <a:extLst>
              <a:ext uri="{FF2B5EF4-FFF2-40B4-BE49-F238E27FC236}">
                <a16:creationId xmlns:a16="http://schemas.microsoft.com/office/drawing/2014/main" id="{771BA640-155B-8203-F0B2-8931A8349AC9}"/>
              </a:ext>
            </a:extLst>
          </p:cNvPr>
          <p:cNvSpPr txBox="1"/>
          <p:nvPr/>
        </p:nvSpPr>
        <p:spPr>
          <a:xfrm>
            <a:off x="4306486" y="290039"/>
            <a:ext cx="35095348" cy="1631216"/>
          </a:xfrm>
          <a:prstGeom prst="rect">
            <a:avLst/>
          </a:prstGeom>
          <a:noFill/>
        </p:spPr>
        <p:txBody>
          <a:bodyPr wrap="square" rtlCol="0">
            <a:spAutoFit/>
          </a:bodyPr>
          <a:lstStyle/>
          <a:p>
            <a:pPr algn="ctr"/>
            <a:r>
              <a:rPr lang="en-US" sz="10000" b="1" i="0" dirty="0">
                <a:latin typeface="Comic Sans MS" panose="030F0702030302020204" pitchFamily="66" charset="0"/>
                <a:cs typeface="Arial Narrow" panose="020B0604020202020204" pitchFamily="34" charset="0"/>
              </a:rPr>
              <a:t>Catchy, Informative Title [100pt, Comic Sans Bold]</a:t>
            </a:r>
          </a:p>
        </p:txBody>
      </p:sp>
      <p:sp>
        <p:nvSpPr>
          <p:cNvPr id="5" name="TextBox 4">
            <a:extLst>
              <a:ext uri="{FF2B5EF4-FFF2-40B4-BE49-F238E27FC236}">
                <a16:creationId xmlns:a16="http://schemas.microsoft.com/office/drawing/2014/main" id="{FDAC28BB-AB73-CF14-F85B-4698F962EF76}"/>
              </a:ext>
            </a:extLst>
          </p:cNvPr>
          <p:cNvSpPr txBox="1"/>
          <p:nvPr/>
        </p:nvSpPr>
        <p:spPr>
          <a:xfrm>
            <a:off x="91440" y="4384920"/>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Background and Significance </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6" name="TextBox 5">
            <a:extLst>
              <a:ext uri="{FF2B5EF4-FFF2-40B4-BE49-F238E27FC236}">
                <a16:creationId xmlns:a16="http://schemas.microsoft.com/office/drawing/2014/main" id="{0564C2F3-0CC9-3077-0EC5-2F853300EA7B}"/>
              </a:ext>
            </a:extLst>
          </p:cNvPr>
          <p:cNvSpPr txBox="1"/>
          <p:nvPr/>
        </p:nvSpPr>
        <p:spPr>
          <a:xfrm>
            <a:off x="26122" y="22230132"/>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Methods/Approach</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7" name="TextBox 6">
            <a:extLst>
              <a:ext uri="{FF2B5EF4-FFF2-40B4-BE49-F238E27FC236}">
                <a16:creationId xmlns:a16="http://schemas.microsoft.com/office/drawing/2014/main" id="{7EFB132A-8F09-D866-22E3-D2EC98F99071}"/>
              </a:ext>
            </a:extLst>
          </p:cNvPr>
          <p:cNvSpPr txBox="1"/>
          <p:nvPr/>
        </p:nvSpPr>
        <p:spPr>
          <a:xfrm>
            <a:off x="14591208" y="4384920"/>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Main Findings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8" name="TextBox 7">
            <a:extLst>
              <a:ext uri="{FF2B5EF4-FFF2-40B4-BE49-F238E27FC236}">
                <a16:creationId xmlns:a16="http://schemas.microsoft.com/office/drawing/2014/main" id="{EDF55922-C73B-1AD5-DE40-05954B5D2F9D}"/>
              </a:ext>
            </a:extLst>
          </p:cNvPr>
          <p:cNvSpPr txBox="1"/>
          <p:nvPr/>
        </p:nvSpPr>
        <p:spPr>
          <a:xfrm>
            <a:off x="29352240" y="4384920"/>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Implications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 name="TextBox 8">
            <a:extLst>
              <a:ext uri="{FF2B5EF4-FFF2-40B4-BE49-F238E27FC236}">
                <a16:creationId xmlns:a16="http://schemas.microsoft.com/office/drawing/2014/main" id="{12D6D9F9-4D43-AD9D-66EE-F9E16B59A1B0}"/>
              </a:ext>
            </a:extLst>
          </p:cNvPr>
          <p:cNvSpPr txBox="1"/>
          <p:nvPr/>
        </p:nvSpPr>
        <p:spPr>
          <a:xfrm>
            <a:off x="29352239" y="16158867"/>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Future Directions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10" name="TextBox 9">
            <a:extLst>
              <a:ext uri="{FF2B5EF4-FFF2-40B4-BE49-F238E27FC236}">
                <a16:creationId xmlns:a16="http://schemas.microsoft.com/office/drawing/2014/main" id="{0BB0C1A2-C17D-6988-4AF8-69297178BD42}"/>
              </a:ext>
            </a:extLst>
          </p:cNvPr>
          <p:cNvSpPr txBox="1"/>
          <p:nvPr/>
        </p:nvSpPr>
        <p:spPr>
          <a:xfrm>
            <a:off x="29417552" y="24538456"/>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Acknowledgements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11" name="TextBox 10">
            <a:extLst>
              <a:ext uri="{FF2B5EF4-FFF2-40B4-BE49-F238E27FC236}">
                <a16:creationId xmlns:a16="http://schemas.microsoft.com/office/drawing/2014/main" id="{C46CE97A-1A45-E34E-0B53-21B8CCDE56BF}"/>
              </a:ext>
            </a:extLst>
          </p:cNvPr>
          <p:cNvSpPr txBox="1"/>
          <p:nvPr/>
        </p:nvSpPr>
        <p:spPr>
          <a:xfrm>
            <a:off x="418007" y="6874184"/>
            <a:ext cx="13585375" cy="5386090"/>
          </a:xfrm>
          <a:prstGeom prst="rect">
            <a:avLst/>
          </a:prstGeom>
          <a:noFill/>
        </p:spPr>
        <p:txBody>
          <a:bodyPr wrap="square" rtlCol="0">
            <a:spAutoFit/>
          </a:bodyPr>
          <a:lstStyle/>
          <a:p>
            <a:pPr algn="just"/>
            <a:r>
              <a:rPr lang="en-US" sz="4800" b="0" i="0" dirty="0">
                <a:latin typeface="Comic Sans MS" panose="030F0702030302020204" pitchFamily="66" charset="0"/>
                <a:cs typeface="Arial Narrow" panose="020B0604020202020204" pitchFamily="34" charset="0"/>
              </a:rPr>
              <a:t>What background information might the audience need to know in order to understand your research? What are the questions you hope to address with your research? What are your hypotheses? What is the impact of this work? [48pt Comic Sans].</a:t>
            </a:r>
          </a:p>
          <a:p>
            <a:pPr algn="just"/>
            <a:endParaRPr lang="en-US" sz="5600" b="0" i="0" dirty="0">
              <a:latin typeface="Comic Sans MS" panose="030F0702030302020204" pitchFamily="66" charset="0"/>
              <a:cs typeface="Arial Narrow" panose="020B0604020202020204" pitchFamily="34" charset="0"/>
            </a:endParaRPr>
          </a:p>
        </p:txBody>
      </p:sp>
      <p:sp>
        <p:nvSpPr>
          <p:cNvPr id="12" name="TextBox 11">
            <a:extLst>
              <a:ext uri="{FF2B5EF4-FFF2-40B4-BE49-F238E27FC236}">
                <a16:creationId xmlns:a16="http://schemas.microsoft.com/office/drawing/2014/main" id="{6E0395EE-575E-1A24-830C-CEF8B6192A35}"/>
              </a:ext>
            </a:extLst>
          </p:cNvPr>
          <p:cNvSpPr txBox="1"/>
          <p:nvPr/>
        </p:nvSpPr>
        <p:spPr>
          <a:xfrm>
            <a:off x="483323" y="24804124"/>
            <a:ext cx="13585375" cy="5262979"/>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Comic Sans MS" panose="030F0702030302020204" pitchFamily="66" charset="0"/>
                <a:cs typeface="Arial Narrow" panose="020B0604020202020204" pitchFamily="34" charset="0"/>
              </a:rPr>
              <a:t>What is your approach to answering the research questions/testing hypotheses? How does this method work? Do you have to use this method in a novel way? You could have pictures here if the particular method is really important to understanding the results. [48pt Comic Sans].</a:t>
            </a:r>
          </a:p>
        </p:txBody>
      </p:sp>
      <p:sp>
        <p:nvSpPr>
          <p:cNvPr id="13" name="TextBox 12">
            <a:extLst>
              <a:ext uri="{FF2B5EF4-FFF2-40B4-BE49-F238E27FC236}">
                <a16:creationId xmlns:a16="http://schemas.microsoft.com/office/drawing/2014/main" id="{A296C0A0-3397-EBD5-F626-BF90611EA6E1}"/>
              </a:ext>
            </a:extLst>
          </p:cNvPr>
          <p:cNvSpPr txBox="1"/>
          <p:nvPr/>
        </p:nvSpPr>
        <p:spPr>
          <a:xfrm>
            <a:off x="14983091" y="6693244"/>
            <a:ext cx="13585375" cy="8217634"/>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Comic Sans MS" panose="030F0702030302020204" pitchFamily="66" charset="0"/>
                <a:cs typeface="Arial Narrow" panose="020B0604020202020204" pitchFamily="34" charset="0"/>
              </a:rPr>
              <a:t>What are the results from the performed experiments? If you haven’t quite completed some of the experiments, what are the possible results, and what would they mean? This section is usually in the center of the board to emphasize it. Make sure you articulate your results clearly and with enthusiasm! </a:t>
            </a:r>
            <a:r>
              <a:rPr lang="en-US" sz="4800" b="1" i="0" dirty="0">
                <a:latin typeface="Comic Sans MS" panose="030F0702030302020204" pitchFamily="66" charset="0"/>
                <a:cs typeface="Arial Narrow" panose="020B0604020202020204" pitchFamily="34" charset="0"/>
              </a:rPr>
              <a:t>You can always bold sentences to really emphasize importance. Try to limit words. Figures are more informative and appealing. </a:t>
            </a:r>
            <a:r>
              <a:rPr lang="en-US" sz="4800" b="0" i="0" dirty="0">
                <a:latin typeface="Comic Sans MS" panose="030F0702030302020204" pitchFamily="66" charset="0"/>
                <a:cs typeface="Arial Narrow" panose="020B0604020202020204" pitchFamily="34" charset="0"/>
              </a:rPr>
              <a:t>[48pt Arial Narrow].</a:t>
            </a:r>
            <a:r>
              <a:rPr lang="en-US" sz="4800" b="1" i="0" dirty="0">
                <a:latin typeface="Comic Sans MS" panose="030F0702030302020204" pitchFamily="66" charset="0"/>
                <a:cs typeface="Arial Narrow" panose="020B0604020202020204" pitchFamily="34" charset="0"/>
              </a:rPr>
              <a:t> </a:t>
            </a:r>
          </a:p>
        </p:txBody>
      </p:sp>
      <p:pic>
        <p:nvPicPr>
          <p:cNvPr id="14" name="Picture 13">
            <a:extLst>
              <a:ext uri="{FF2B5EF4-FFF2-40B4-BE49-F238E27FC236}">
                <a16:creationId xmlns:a16="http://schemas.microsoft.com/office/drawing/2014/main" id="{10E7FDD4-5479-B3C7-04B0-6D5AD6EA9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048" y="11448577"/>
            <a:ext cx="9721930" cy="7834176"/>
          </a:xfrm>
          <a:prstGeom prst="rect">
            <a:avLst/>
          </a:prstGeom>
        </p:spPr>
      </p:pic>
      <p:sp>
        <p:nvSpPr>
          <p:cNvPr id="15" name="TextBox 14">
            <a:extLst>
              <a:ext uri="{FF2B5EF4-FFF2-40B4-BE49-F238E27FC236}">
                <a16:creationId xmlns:a16="http://schemas.microsoft.com/office/drawing/2014/main" id="{52E455AB-5013-745F-2476-095255993141}"/>
              </a:ext>
            </a:extLst>
          </p:cNvPr>
          <p:cNvSpPr txBox="1"/>
          <p:nvPr/>
        </p:nvSpPr>
        <p:spPr>
          <a:xfrm>
            <a:off x="483323" y="19408844"/>
            <a:ext cx="13585375" cy="1754326"/>
          </a:xfrm>
          <a:prstGeom prst="rect">
            <a:avLst/>
          </a:prstGeom>
          <a:noFill/>
        </p:spPr>
        <p:txBody>
          <a:bodyPr wrap="square" rtlCol="0">
            <a:spAutoFit/>
          </a:bodyPr>
          <a:lstStyle/>
          <a:p>
            <a:pPr algn="just"/>
            <a:r>
              <a:rPr lang="en-US" sz="3600" b="0" i="0" dirty="0">
                <a:latin typeface="Comic Sans MS" panose="030F0702030302020204" pitchFamily="66" charset="0"/>
                <a:cs typeface="Arial Narrow" panose="020B0604020202020204" pitchFamily="34" charset="0"/>
              </a:rPr>
              <a:t>Figure 1. A brief description so someone can understand the figure if you aren’t there to explain it. Make sure the figure font is legible when printed!  [36pt Arial Narrow].</a:t>
            </a:r>
          </a:p>
        </p:txBody>
      </p:sp>
      <p:pic>
        <p:nvPicPr>
          <p:cNvPr id="16" name="Picture 15">
            <a:extLst>
              <a:ext uri="{FF2B5EF4-FFF2-40B4-BE49-F238E27FC236}">
                <a16:creationId xmlns:a16="http://schemas.microsoft.com/office/drawing/2014/main" id="{BCA02050-17EA-98AB-2B2A-3C9B72010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3735" y="14866381"/>
            <a:ext cx="14358034" cy="12678539"/>
          </a:xfrm>
          <a:prstGeom prst="rect">
            <a:avLst/>
          </a:prstGeom>
        </p:spPr>
      </p:pic>
      <p:sp>
        <p:nvSpPr>
          <p:cNvPr id="17" name="TextBox 16">
            <a:extLst>
              <a:ext uri="{FF2B5EF4-FFF2-40B4-BE49-F238E27FC236}">
                <a16:creationId xmlns:a16="http://schemas.microsoft.com/office/drawing/2014/main" id="{735F796F-B659-4D20-A39C-C186DE811EEB}"/>
              </a:ext>
            </a:extLst>
          </p:cNvPr>
          <p:cNvSpPr txBox="1"/>
          <p:nvPr/>
        </p:nvSpPr>
        <p:spPr>
          <a:xfrm>
            <a:off x="15061473" y="27939797"/>
            <a:ext cx="13585375" cy="3970318"/>
          </a:xfrm>
          <a:prstGeom prst="rect">
            <a:avLst/>
          </a:prstGeom>
          <a:noFill/>
        </p:spPr>
        <p:txBody>
          <a:bodyPr wrap="square" rtlCol="0">
            <a:spAutoFit/>
          </a:bodyPr>
          <a:lstStyle/>
          <a:p>
            <a:pPr algn="just"/>
            <a:r>
              <a:rPr lang="en-US" sz="3600" b="0" i="0" dirty="0">
                <a:latin typeface="Comic Sans MS" panose="030F0702030302020204" pitchFamily="66"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[36pt Arial Narrow].</a:t>
            </a:r>
            <a:endParaRPr lang="en-US" sz="5600" b="0" i="0" dirty="0">
              <a:latin typeface="Comic Sans MS" panose="030F0702030302020204" pitchFamily="66" charset="0"/>
              <a:cs typeface="Arial Narrow" panose="020B0604020202020204" pitchFamily="34" charset="0"/>
            </a:endParaRPr>
          </a:p>
        </p:txBody>
      </p:sp>
      <p:sp>
        <p:nvSpPr>
          <p:cNvPr id="18" name="TextBox 17">
            <a:extLst>
              <a:ext uri="{FF2B5EF4-FFF2-40B4-BE49-F238E27FC236}">
                <a16:creationId xmlns:a16="http://schemas.microsoft.com/office/drawing/2014/main" id="{D3E8008F-11ED-2351-8A7E-6378794359D5}"/>
              </a:ext>
            </a:extLst>
          </p:cNvPr>
          <p:cNvSpPr txBox="1"/>
          <p:nvPr/>
        </p:nvSpPr>
        <p:spPr>
          <a:xfrm>
            <a:off x="29514277" y="6887976"/>
            <a:ext cx="13880533" cy="9140964"/>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Comic Sans MS" panose="030F0702030302020204" pitchFamily="66" charset="0"/>
                <a:cs typeface="Arial Narrow" panose="020B0604020202020204" pitchFamily="34" charset="0"/>
              </a:rPr>
              <a:t>What do your results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This example poster has a LOT of text. Try to make your poster have less.  Figures &gt; text. </a:t>
            </a:r>
          </a:p>
        </p:txBody>
      </p:sp>
      <p:sp>
        <p:nvSpPr>
          <p:cNvPr id="19" name="Rectangle 18">
            <a:extLst>
              <a:ext uri="{FF2B5EF4-FFF2-40B4-BE49-F238E27FC236}">
                <a16:creationId xmlns:a16="http://schemas.microsoft.com/office/drawing/2014/main" id="{5C6ECC05-8D3F-7EDC-C26C-08A5FFC51C47}"/>
              </a:ext>
            </a:extLst>
          </p:cNvPr>
          <p:cNvSpPr/>
          <p:nvPr/>
        </p:nvSpPr>
        <p:spPr>
          <a:xfrm>
            <a:off x="29514276" y="18428473"/>
            <a:ext cx="13880533" cy="6001643"/>
          </a:xfrm>
          <a:prstGeom prst="rect">
            <a:avLst/>
          </a:prstGeom>
        </p:spPr>
        <p:txBody>
          <a:bodyPr wrap="square">
            <a:spAutoFit/>
          </a:bodyPr>
          <a:lstStyle/>
          <a:p>
            <a:r>
              <a:rPr lang="en-US" sz="4800" b="0" i="0" dirty="0">
                <a:latin typeface="Comic Sans MS" panose="030F0702030302020204" pitchFamily="66"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latin typeface="Comic Sans MS" panose="030F0702030302020204" pitchFamily="66" charset="0"/>
            </a:endParaRPr>
          </a:p>
        </p:txBody>
      </p:sp>
      <p:sp>
        <p:nvSpPr>
          <p:cNvPr id="20" name="Rectangle 19">
            <a:extLst>
              <a:ext uri="{FF2B5EF4-FFF2-40B4-BE49-F238E27FC236}">
                <a16:creationId xmlns:a16="http://schemas.microsoft.com/office/drawing/2014/main" id="{F4E08C8F-038C-37B3-355B-5CBCF151A418}"/>
              </a:ext>
            </a:extLst>
          </p:cNvPr>
          <p:cNvSpPr/>
          <p:nvPr/>
        </p:nvSpPr>
        <p:spPr>
          <a:xfrm>
            <a:off x="29639623" y="26876390"/>
            <a:ext cx="13585375" cy="3785652"/>
          </a:xfrm>
          <a:prstGeom prst="rect">
            <a:avLst/>
          </a:prstGeom>
        </p:spPr>
        <p:txBody>
          <a:bodyPr wrap="square">
            <a:spAutoFit/>
          </a:bodyPr>
          <a:lstStyle/>
          <a:p>
            <a:r>
              <a:rPr lang="en-US" sz="4800" b="0" i="0" dirty="0">
                <a:latin typeface="Comic Sans MS" panose="030F0702030302020204" pitchFamily="66" charset="0"/>
                <a:cs typeface="Arial Narrow" panose="020B0604020202020204" pitchFamily="34" charset="0"/>
              </a:rPr>
              <a:t>You probably want to thank your research advisor and any other mentors. This is also the space to list any scholarships/internships or funding that made it easier/possible for you to do undergraduate research.</a:t>
            </a:r>
            <a:endParaRPr lang="en-US" sz="4800" dirty="0">
              <a:latin typeface="Comic Sans MS" panose="030F0702030302020204" pitchFamily="66" charset="0"/>
            </a:endParaRPr>
          </a:p>
        </p:txBody>
      </p:sp>
      <p:cxnSp>
        <p:nvCxnSpPr>
          <p:cNvPr id="21" name="Straight Connector 20">
            <a:extLst>
              <a:ext uri="{FF2B5EF4-FFF2-40B4-BE49-F238E27FC236}">
                <a16:creationId xmlns:a16="http://schemas.microsoft.com/office/drawing/2014/main" id="{890A447F-516D-B412-62BD-FFB054EABD37}"/>
              </a:ext>
            </a:extLst>
          </p:cNvPr>
          <p:cNvCxnSpPr>
            <a:cxnSpLocks/>
          </p:cNvCxnSpPr>
          <p:nvPr/>
        </p:nvCxnSpPr>
        <p:spPr>
          <a:xfrm flipH="1">
            <a:off x="14395264" y="5140387"/>
            <a:ext cx="2"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B09B87-D223-710F-9BA1-5E0CCF92AA74}"/>
              </a:ext>
            </a:extLst>
          </p:cNvPr>
          <p:cNvCxnSpPr>
            <a:cxnSpLocks/>
          </p:cNvCxnSpPr>
          <p:nvPr/>
        </p:nvCxnSpPr>
        <p:spPr>
          <a:xfrm>
            <a:off x="28991769" y="5140387"/>
            <a:ext cx="0"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B006147-DE76-DA1E-05B7-2FF2835B5386}"/>
              </a:ext>
            </a:extLst>
          </p:cNvPr>
          <p:cNvSpPr/>
          <p:nvPr/>
        </p:nvSpPr>
        <p:spPr>
          <a:xfrm>
            <a:off x="14348931" y="2982841"/>
            <a:ext cx="14853693" cy="830997"/>
          </a:xfrm>
          <a:prstGeom prst="rect">
            <a:avLst/>
          </a:prstGeom>
        </p:spPr>
        <p:txBody>
          <a:bodyPr wrap="square">
            <a:spAutoFit/>
          </a:bodyPr>
          <a:lstStyle/>
          <a:p>
            <a:pPr algn="ctr"/>
            <a:r>
              <a:rPr lang="en-US" sz="4800" b="1" i="0" dirty="0">
                <a:latin typeface="Comic Sans MS" panose="030F0702030302020204" pitchFamily="66" charset="0"/>
                <a:cs typeface="Arial Narrow" panose="020B0604020202020204" pitchFamily="34" charset="0"/>
              </a:rPr>
              <a:t>College of ???</a:t>
            </a:r>
          </a:p>
        </p:txBody>
      </p:sp>
    </p:spTree>
    <p:extLst>
      <p:ext uri="{BB962C8B-B14F-4D97-AF65-F5344CB8AC3E}">
        <p14:creationId xmlns:p14="http://schemas.microsoft.com/office/powerpoint/2010/main" val="1177007011"/>
      </p:ext>
    </p:extLst>
  </p:cSld>
  <p:clrMapOvr>
    <a:masterClrMapping/>
  </p:clrMapOvr>
</p:sld>
</file>

<file path=ppt/theme/theme1.xml><?xml version="1.0" encoding="utf-8"?>
<a:theme xmlns:a="http://schemas.openxmlformats.org/drawingml/2006/main" name="Poster Layout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C2022_PosterTemplate" id="{18492BF2-5D84-6241-847A-5D49A4ED879F}" vid="{1EC4D677-62C4-7746-BA28-3CD89C6C6603}"/>
    </a:ext>
  </a:extLst>
</a:theme>
</file>

<file path=ppt/theme/theme2.xml><?xml version="1.0" encoding="utf-8"?>
<a:theme xmlns:a="http://schemas.openxmlformats.org/drawingml/2006/main" name="Poster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C2022_PosterTemplate" id="{18492BF2-5D84-6241-847A-5D49A4ED879F}" vid="{2A7B6AC6-34BE-E44F-9B75-E79F863FB129}"/>
    </a:ext>
  </a:extLst>
</a:theme>
</file>

<file path=ppt/theme/theme3.xml><?xml version="1.0" encoding="utf-8"?>
<a:theme xmlns:a="http://schemas.openxmlformats.org/drawingml/2006/main" name="Poster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C2022_PosterTemplate" id="{18492BF2-5D84-6241-847A-5D49A4ED879F}" vid="{817F5C70-4C14-EE47-87E0-E6B50E13F5C1}"/>
    </a:ext>
  </a:extLst>
</a:theme>
</file>

<file path=ppt/theme/theme4.xml><?xml version="1.0" encoding="utf-8"?>
<a:theme xmlns:a="http://schemas.openxmlformats.org/drawingml/2006/main" name="Poster Layout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9431c2-0be8-476a-b36b-3053e3c8ff47">
      <Terms xmlns="http://schemas.microsoft.com/office/infopath/2007/PartnerControls"/>
    </lcf76f155ced4ddcb4097134ff3c332f>
    <TaxCatchAll xmlns="746b6c97-b806-47fc-8ba4-a9de35af43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48E7D41AA9E741BDAE021A94205DA2" ma:contentTypeVersion="18" ma:contentTypeDescription="Create a new document." ma:contentTypeScope="" ma:versionID="5127614ddde62c0acef18ee3c4a985dc">
  <xsd:schema xmlns:xsd="http://www.w3.org/2001/XMLSchema" xmlns:xs="http://www.w3.org/2001/XMLSchema" xmlns:p="http://schemas.microsoft.com/office/2006/metadata/properties" xmlns:ns2="e09431c2-0be8-476a-b36b-3053e3c8ff47" xmlns:ns3="746b6c97-b806-47fc-8ba4-a9de35af43d3" targetNamespace="http://schemas.microsoft.com/office/2006/metadata/properties" ma:root="true" ma:fieldsID="8333417cfe1411128cee8b8b5a6c7fd8" ns2:_="" ns3:_="">
    <xsd:import namespace="e09431c2-0be8-476a-b36b-3053e3c8ff47"/>
    <xsd:import namespace="746b6c97-b806-47fc-8ba4-a9de35af43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431c2-0be8-476a-b36b-3053e3c8ff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6b6c97-b806-47fc-8ba4-a9de35af43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dcfa4a3-ce05-4bf4-8bbc-0946c5a76692}" ma:internalName="TaxCatchAll" ma:showField="CatchAllData" ma:web="746b6c97-b806-47fc-8ba4-a9de35af4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E70A57-9413-4DEB-BA6F-E542025AC4FC}">
  <ds:schemaRefs>
    <ds:schemaRef ds:uri="746b6c97-b806-47fc-8ba4-a9de35af43d3"/>
    <ds:schemaRef ds:uri="http://purl.org/dc/elements/1.1/"/>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e09431c2-0be8-476a-b36b-3053e3c8ff47"/>
  </ds:schemaRefs>
</ds:datastoreItem>
</file>

<file path=customXml/itemProps2.xml><?xml version="1.0" encoding="utf-8"?>
<ds:datastoreItem xmlns:ds="http://schemas.openxmlformats.org/officeDocument/2006/customXml" ds:itemID="{53BE041C-0A10-4D4F-AE95-759A9E0782FF}">
  <ds:schemaRefs>
    <ds:schemaRef ds:uri="http://schemas.microsoft.com/sharepoint/v3/contenttype/forms"/>
  </ds:schemaRefs>
</ds:datastoreItem>
</file>

<file path=customXml/itemProps3.xml><?xml version="1.0" encoding="utf-8"?>
<ds:datastoreItem xmlns:ds="http://schemas.openxmlformats.org/officeDocument/2006/customXml" ds:itemID="{9E9E8748-7647-4B17-AD5B-7DB37B2FD8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431c2-0be8-476a-b36b-3053e3c8ff47"/>
    <ds:schemaRef ds:uri="746b6c97-b806-47fc-8ba4-a9de35af4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639</TotalTime>
  <Words>3291</Words>
  <Application>Microsoft Office PowerPoint</Application>
  <PresentationFormat>Custom</PresentationFormat>
  <Paragraphs>146</Paragraphs>
  <Slides>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Arial Narrow</vt:lpstr>
      <vt:lpstr>Calibri</vt:lpstr>
      <vt:lpstr>Comic Sans MS</vt:lpstr>
      <vt:lpstr>Poster Layout 1</vt:lpstr>
      <vt:lpstr>Poster Layout 2</vt:lpstr>
      <vt:lpstr>Poster Layout 3</vt:lpstr>
      <vt:lpstr>Poster Layout 4</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Hibbs-Shipp,Sarah</dc:creator>
  <cp:lastModifiedBy>Kruse,Stan</cp:lastModifiedBy>
  <cp:revision>326</cp:revision>
  <dcterms:created xsi:type="dcterms:W3CDTF">2020-09-22T16:21:00Z</dcterms:created>
  <dcterms:modified xsi:type="dcterms:W3CDTF">2024-03-26T17:03:49Z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0x0101004448E7D41AA9E741BDAE021A94205DA2</vt:lpwstr>
  </property>
</Properties>
</file>